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9" r:id="rId5"/>
    <p:sldId id="258" r:id="rId6"/>
    <p:sldId id="272" r:id="rId7"/>
    <p:sldId id="257" r:id="rId8"/>
    <p:sldId id="265" r:id="rId9"/>
    <p:sldId id="286" r:id="rId10"/>
    <p:sldId id="264" r:id="rId11"/>
    <p:sldId id="285" r:id="rId12"/>
    <p:sldId id="276" r:id="rId13"/>
    <p:sldId id="287" r:id="rId14"/>
    <p:sldId id="283" r:id="rId15"/>
    <p:sldId id="284" r:id="rId16"/>
    <p:sldId id="288" r:id="rId17"/>
    <p:sldId id="273" r:id="rId18"/>
    <p:sldId id="275" r:id="rId19"/>
    <p:sldId id="267" r:id="rId20"/>
    <p:sldId id="280" r:id="rId21"/>
    <p:sldId id="262" r:id="rId22"/>
    <p:sldId id="278" r:id="rId23"/>
    <p:sldId id="282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95239-AC5C-4B21-9770-C26559D6B924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9A007-BD48-4944-B286-BE10DEB4C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4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2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Physically-based: other processes being modeled. They are runoff, snowpack + snowmelt, groundwater and infiltration. Total number of approx. 51 required parameters. (key parameters need to be chosen for calibration.</a:t>
            </a:r>
            <a:br>
              <a:rPr lang="fi-FI" dirty="0"/>
            </a:br>
            <a:r>
              <a:rPr lang="fi-FI" dirty="0"/>
              <a:t>RTK: idea of sum of combining 3 unit hydrographs.      Total of 18 parameters (all can be input to a calibration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3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DEM, imperviousness raster, land use, soil properties and literature proposed parameters were defined for the SWMM subcatchments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51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Preliminar results of calibration:</a:t>
            </a:r>
            <a:br>
              <a:rPr lang="fi-FI" dirty="0"/>
            </a:br>
            <a:r>
              <a:rPr lang="fi-FI" dirty="0"/>
              <a:t>physically based has all the modules: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0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Purpose: </a:t>
            </a:r>
            <a:br>
              <a:rPr lang="fi-FI" dirty="0"/>
            </a:br>
            <a:r>
              <a:rPr lang="fi-FI" dirty="0"/>
              <a:t>R-T-K Faster, PB more complete model</a:t>
            </a:r>
            <a:br>
              <a:rPr lang="fi-FI" dirty="0"/>
            </a:br>
            <a:r>
              <a:rPr lang="fi-FI" dirty="0"/>
              <a:t>Planning (offline model) or operations (online) model. </a:t>
            </a:r>
            <a:br>
              <a:rPr lang="fi-FI" dirty="0"/>
            </a:br>
            <a:r>
              <a:rPr lang="fi-FI" dirty="0"/>
              <a:t>I believe we are moving forward from not only using model for planning but also real-time operations</a:t>
            </a:r>
            <a:r>
              <a:rPr lang="en-US" dirty="0"/>
              <a:t> providing information such as this graph with real-time flow measurements from SCADA system and prediction of future flows with hydrological models using weather forecasts. </a:t>
            </a:r>
            <a:br>
              <a:rPr lang="en-US" dirty="0"/>
            </a:br>
            <a:r>
              <a:rPr lang="en-US" dirty="0"/>
              <a:t>My opinion is to use both. Maybe start from the easiest such as the R-T-K, then PB, then couple both. This is the best way to get the future flow falling within the forecast range. This is the same method weather forecasts are used: an ensemble of different models that work together to provide the information we need. 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499D-B37D-43F5-AC9F-062DBB2E3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16BD0-99C3-43F6-BFE4-F8BF57F38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49B4-E3A4-4C66-A6B7-E28855FA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B15C-330E-4BBC-8B3B-AF70867D8844}" type="datetime1">
              <a:rPr lang="en-US" smtClean="0"/>
              <a:t>7/14/2019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B0880-1314-4CD6-9FE3-1C1D2BDD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BA750-C868-4699-A277-F1BB5CF10AB9}"/>
              </a:ext>
            </a:extLst>
          </p:cNvPr>
          <p:cNvSpPr/>
          <p:nvPr userDrawn="1"/>
        </p:nvSpPr>
        <p:spPr>
          <a:xfrm>
            <a:off x="0" y="6365152"/>
            <a:ext cx="12192000" cy="646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D1D12-7D2B-4242-91C2-BDA42B5E14C3}"/>
              </a:ext>
            </a:extLst>
          </p:cNvPr>
          <p:cNvSpPr/>
          <p:nvPr userDrawn="1"/>
        </p:nvSpPr>
        <p:spPr>
          <a:xfrm>
            <a:off x="0" y="6773141"/>
            <a:ext cx="12192000" cy="64654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E82ECC-CF66-4D1A-956B-F64E861F91BC}"/>
              </a:ext>
            </a:extLst>
          </p:cNvPr>
          <p:cNvSpPr/>
          <p:nvPr userDrawn="1"/>
        </p:nvSpPr>
        <p:spPr>
          <a:xfrm>
            <a:off x="0" y="20205"/>
            <a:ext cx="12192000" cy="6465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2A7EE86-6CE0-416E-8492-1470037E0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8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5F6F-CFB2-4FD8-B750-09F880BC5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D9778-54D6-44AE-8155-093B76EA8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7C7C4-148C-45B9-B177-23CE100DC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9E410-06DA-4503-8258-4C27D784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C3154-73E9-4EBA-A7A1-542DFA41D4A9}" type="datetime1">
              <a:rPr lang="en-US" smtClean="0"/>
              <a:t>7/14/2019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012315-5A91-4F79-8B5A-C0CA87FC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0D463E-CF09-4710-ADC2-D1D29666D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6472-ACB9-41A0-925A-067F4852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A9C01-035F-4A71-A61F-9E15F12CD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F7A69-7CEE-4B9D-9425-0BA8FB39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1908-E809-4E71-A4F0-8917548B5CE8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0429E-B948-485B-B326-20BBAA75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 Methodology and Pilot Areas  Open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E47BF-BCA8-41F8-BAFD-2C74BE23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E47C8-A267-45FF-A19C-5045A88B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E0DFB-936C-46B0-BFBA-A6083340B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F9B60-18D1-4682-8077-6B2DFDB4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0D27-9135-42F5-B3EC-BCDFEA1A56AF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F1766-7181-42CE-99F1-50E18649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 Methodology and Pilot Areas  Open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D9ACA-EE61-447F-9D7D-0BF253AA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4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4389-6138-46EE-9DFD-B7E0C4B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38CE9D-940F-482E-B952-6E524131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E8DD-B1CD-4A14-B3A2-C366C7374183}" type="datetime1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69546-5B3F-473D-ADFD-A968D008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 Methodology and Pilot Areas  Open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9B184-364C-45D4-8F7B-1EF535FE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499D-B37D-43F5-AC9F-062DBB2E3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16BD0-99C3-43F6-BFE4-F8BF57F38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49B4-E3A4-4C66-A6B7-E28855FA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7CD4D-5394-4DE3-BEBF-4BA7154AF254}" type="datetime1">
              <a:rPr lang="en-US" smtClean="0"/>
              <a:t>7/14/2019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BA750-C868-4699-A277-F1BB5CF10AB9}"/>
              </a:ext>
            </a:extLst>
          </p:cNvPr>
          <p:cNvSpPr/>
          <p:nvPr userDrawn="1"/>
        </p:nvSpPr>
        <p:spPr>
          <a:xfrm>
            <a:off x="0" y="6365152"/>
            <a:ext cx="12192000" cy="646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D1D12-7D2B-4242-91C2-BDA42B5E14C3}"/>
              </a:ext>
            </a:extLst>
          </p:cNvPr>
          <p:cNvSpPr/>
          <p:nvPr userDrawn="1"/>
        </p:nvSpPr>
        <p:spPr>
          <a:xfrm>
            <a:off x="0" y="6773141"/>
            <a:ext cx="12192000" cy="64654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E82ECC-CF66-4D1A-956B-F64E861F91BC}"/>
              </a:ext>
            </a:extLst>
          </p:cNvPr>
          <p:cNvSpPr/>
          <p:nvPr userDrawn="1"/>
        </p:nvSpPr>
        <p:spPr>
          <a:xfrm>
            <a:off x="0" y="20205"/>
            <a:ext cx="12192000" cy="6465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0C571C2-7B31-41B4-83C8-EF71FF660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C724260-D9E9-4CAC-A8D8-EDE061D5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2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4A6-36E9-4388-93BF-C09F293C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741B-6EA6-4FC9-AE82-B967B526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7DDD-C648-4502-A32C-5B336806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0C42-1D5D-4575-A884-7DC1747E5BE0}" type="datetime1">
              <a:rPr lang="en-US" smtClean="0"/>
              <a:t>7/14/2019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D79733-FB3C-43E4-8C33-9EA715943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EC4F1D-0149-47DC-AB07-4C888F1E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6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456E-47E8-4406-AA1B-42712EC7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9B480-2FD0-414D-89F5-0CCB66CC4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D4D8-2993-46BB-B493-C39E82E2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8A25-F074-49C7-A348-5F9FC0414F35}" type="datetime1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0FC6DF-C51F-4DC7-ABC7-16DB8593F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144F99-7920-421B-9313-34289516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5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85F9-A6FE-4395-A9D7-A188AA19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F7375-22A6-4543-8CDA-EAFCFF23C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DE61A-C1DE-400F-B1D7-B5253C02A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17944-38E7-43C8-A9C4-F74A213E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0BEF-E334-4B39-878F-6416EAD5AFB4}" type="datetime1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15F9DB6-7C9B-4D79-A624-7336C6F90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D836DB-BECC-44E1-BDD6-5400A225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9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B171-C327-4F28-922A-546745B5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410C7-05C3-4328-A904-40912676C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1190C-A10C-4F98-A3E3-2C600E560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FE99E-79E5-4E5A-B461-2DF53B414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0B8F0-3CA9-479E-89FE-1F732E3A3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21A5E-1141-45BB-9BF0-0F6EA70F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790E-F733-43AE-A92E-224AEBA9751E}" type="datetime1">
              <a:rPr lang="en-US" smtClean="0"/>
              <a:t>7/14/2019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7290C8-A7DB-4AC8-AC6F-49E48A93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DC81ED-BF97-4A69-8584-87125DAA4CD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082F-069F-4805-909F-DCEF1B2C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2460E-9076-4C95-A4DB-59593165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E385B-7C2A-4106-A6AA-B77994CDEDAD}" type="datetime1">
              <a:rPr lang="en-US" smtClean="0"/>
              <a:t>7/14/2019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8F88-8A33-4BE4-9B81-5F22A591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940EAB-A91C-40B9-A3B6-E88CBC5E0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8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9A3F4-FF71-447D-BC0D-7FA73548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56F9-9E67-47B7-92DC-0B0A7DD6BE03}" type="datetime1">
              <a:rPr lang="en-US" smtClean="0"/>
              <a:t>7/14/2019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CDDA9F-873A-4B72-8AFD-ED44D46F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0C96D7-FA3E-4B84-AE91-C35E123D9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2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DFE63-4D47-476F-B296-352C8A98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0970-738C-4740-BEDA-8796F7A93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12B24-EEF6-418B-9FE7-877795CA3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12213-0B48-46CA-8853-5CCCD59E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7D46-B0CA-436A-BF18-EDC96F0FAFB7}" type="datetime1">
              <a:rPr lang="en-US" smtClean="0"/>
              <a:t>7/14/2019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007EDB-F9F0-43EA-B57B-9C14A7D9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6A199A7-3F86-461D-9724-1EA3A6741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4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BDBE1-BD05-45B3-B547-4A4FA5DB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E2CF6-9E24-4D46-ADEB-0BB8634E2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27284-BE56-4F92-9F6C-CAF6CAF0C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8CFE-4E59-4909-8E95-9B0A81CA6EB8}" type="datetime1">
              <a:rPr lang="en-US" smtClean="0"/>
              <a:t>7/14/2019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FD22-4025-4578-AF05-C1C1EF8C4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E6A22-BBFA-4761-983B-60C3C1C83975}"/>
              </a:ext>
            </a:extLst>
          </p:cNvPr>
          <p:cNvSpPr/>
          <p:nvPr userDrawn="1"/>
        </p:nvSpPr>
        <p:spPr>
          <a:xfrm>
            <a:off x="0" y="20205"/>
            <a:ext cx="12192000" cy="6465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C08D22-9E8F-4263-BE5E-9E32EA5689F5}"/>
              </a:ext>
            </a:extLst>
          </p:cNvPr>
          <p:cNvSpPr/>
          <p:nvPr userDrawn="1"/>
        </p:nvSpPr>
        <p:spPr>
          <a:xfrm>
            <a:off x="0" y="6357647"/>
            <a:ext cx="12192000" cy="646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D6364E-0356-4109-A2D1-8EDEE13CCD10}"/>
              </a:ext>
            </a:extLst>
          </p:cNvPr>
          <p:cNvSpPr/>
          <p:nvPr userDrawn="1"/>
        </p:nvSpPr>
        <p:spPr>
          <a:xfrm>
            <a:off x="0" y="6773141"/>
            <a:ext cx="12192000" cy="64654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3700219-3ED0-442A-8173-1EEACECC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4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lot.ly/~peco20/2.embe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215077-0D1D-4356-AEE9-8565BA329217}"/>
              </a:ext>
            </a:extLst>
          </p:cNvPr>
          <p:cNvSpPr/>
          <p:nvPr/>
        </p:nvSpPr>
        <p:spPr>
          <a:xfrm>
            <a:off x="6096000" y="0"/>
            <a:ext cx="6096000" cy="63354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786F1-66B6-435C-AA2E-ADE2C8A8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077" y="394741"/>
            <a:ext cx="5408645" cy="1017037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Master Thesis Seminar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527B52B-6A44-4296-9829-7FE576F8D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736" y="5815587"/>
            <a:ext cx="2267339" cy="324960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20 June 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8A40C4-28AD-484A-8080-965E0D2F84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952" y="3493833"/>
            <a:ext cx="2785933" cy="747018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CC96D0B-AD4D-4F21-8AA1-DA49ED74E9E9}"/>
              </a:ext>
            </a:extLst>
          </p:cNvPr>
          <p:cNvSpPr txBox="1">
            <a:spLocks/>
          </p:cNvSpPr>
          <p:nvPr/>
        </p:nvSpPr>
        <p:spPr>
          <a:xfrm>
            <a:off x="6503351" y="1806520"/>
            <a:ext cx="5302098" cy="35258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Pedro Almeida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Academic Tutor:		Dr. Frank Molkenthin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Institutional Tutor:	Dr. Markus Sunela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EuroAquae">
            <a:extLst>
              <a:ext uri="{FF2B5EF4-FFF2-40B4-BE49-F238E27FC236}">
                <a16:creationId xmlns:a16="http://schemas.microsoft.com/office/drawing/2014/main" id="{1ED6218E-9B15-4B6A-955D-39D9F8BFD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6"/>
          <a:stretch/>
        </p:blipFill>
        <p:spPr bwMode="auto">
          <a:xfrm>
            <a:off x="805952" y="1270725"/>
            <a:ext cx="3749274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tu logo">
            <a:extLst>
              <a:ext uri="{FF2B5EF4-FFF2-40B4-BE49-F238E27FC236}">
                <a16:creationId xmlns:a16="http://schemas.microsoft.com/office/drawing/2014/main" id="{61AEDAA2-5835-4CE0-9F97-99129BCD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2" y="2446151"/>
            <a:ext cx="4211115" cy="72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0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10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AD210-4D32-4847-AC84-B2D09F8BF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9" y="591349"/>
            <a:ext cx="2250744" cy="25425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66BB87-46AC-48CE-BD1A-88A8754CC5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6239" y="3429000"/>
            <a:ext cx="2685521" cy="278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58D0B-E6EE-4AD2-BB5F-6574AB9B4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792" y="416140"/>
            <a:ext cx="2982626" cy="27177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CF494C-24AE-412A-9583-0426A5954B65}"/>
              </a:ext>
            </a:extLst>
          </p:cNvPr>
          <p:cNvSpPr txBox="1"/>
          <p:nvPr/>
        </p:nvSpPr>
        <p:spPr>
          <a:xfrm>
            <a:off x="4434220" y="2533773"/>
            <a:ext cx="349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DEM (NLS)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Percent of Imperviousness (UA)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Land USE (NLS)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Soil type (SYKE)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711C8-61FB-434D-A1E9-1E5DC7222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120" y="3493559"/>
            <a:ext cx="3173154" cy="2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Calibration results: On going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921140"/>
            <a:ext cx="5181600" cy="4649928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Physically-Based</a:t>
            </a:r>
            <a:endParaRPr lang="en-US" dirty="0"/>
          </a:p>
          <a:p>
            <a:pPr marL="0" indent="0">
              <a:buNone/>
            </a:pPr>
            <a:br>
              <a:rPr lang="fi-FI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806" y="921140"/>
            <a:ext cx="5181600" cy="4649928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RTK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33" y="1055476"/>
            <a:ext cx="352968" cy="425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50FD2-0261-4EC3-844F-2A6051BE4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997" y="1072006"/>
            <a:ext cx="376113" cy="391309"/>
          </a:xfrm>
          <a:prstGeom prst="rect">
            <a:avLst/>
          </a:prstGeom>
        </p:spPr>
      </p:pic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BBB382-3FB1-4317-9B52-1B5214726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09" y="1935278"/>
            <a:ext cx="4389441" cy="2209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3FD55-0B6A-4914-A281-D87635E08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289" y="2862262"/>
            <a:ext cx="4700588" cy="11334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9C179A-09E7-4B3C-92F8-A889D9C52C36}"/>
              </a:ext>
            </a:extLst>
          </p:cNvPr>
          <p:cNvCxnSpPr/>
          <p:nvPr/>
        </p:nvCxnSpPr>
        <p:spPr>
          <a:xfrm>
            <a:off x="1296514" y="4631539"/>
            <a:ext cx="2041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1F7A2E-108E-4B21-9336-67DDBE79D8CD}"/>
              </a:ext>
            </a:extLst>
          </p:cNvPr>
          <p:cNvCxnSpPr/>
          <p:nvPr/>
        </p:nvCxnSpPr>
        <p:spPr>
          <a:xfrm>
            <a:off x="1296514" y="4920128"/>
            <a:ext cx="20411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9705D1-B196-461D-BFE1-33C6B92E748D}"/>
              </a:ext>
            </a:extLst>
          </p:cNvPr>
          <p:cNvSpPr txBox="1"/>
          <p:nvPr/>
        </p:nvSpPr>
        <p:spPr>
          <a:xfrm>
            <a:off x="1500632" y="4766240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Measured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4A7D3-A117-41A5-8EEA-E7654C8803A9}"/>
              </a:ext>
            </a:extLst>
          </p:cNvPr>
          <p:cNvSpPr txBox="1"/>
          <p:nvPr/>
        </p:nvSpPr>
        <p:spPr>
          <a:xfrm>
            <a:off x="1500632" y="4479482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Simulated</a:t>
            </a:r>
            <a:endParaRPr lang="en-US" sz="14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7CC8C4-FC9F-437D-9408-CF0469A5130D}"/>
              </a:ext>
            </a:extLst>
          </p:cNvPr>
          <p:cNvCxnSpPr/>
          <p:nvPr/>
        </p:nvCxnSpPr>
        <p:spPr>
          <a:xfrm>
            <a:off x="6872792" y="4631539"/>
            <a:ext cx="2041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0E0941-3472-4409-87DC-61A134CD1782}"/>
              </a:ext>
            </a:extLst>
          </p:cNvPr>
          <p:cNvCxnSpPr/>
          <p:nvPr/>
        </p:nvCxnSpPr>
        <p:spPr>
          <a:xfrm>
            <a:off x="6872792" y="4920128"/>
            <a:ext cx="20411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1CF859-0F47-4F96-A122-EB331E98D1E2}"/>
              </a:ext>
            </a:extLst>
          </p:cNvPr>
          <p:cNvSpPr txBox="1"/>
          <p:nvPr/>
        </p:nvSpPr>
        <p:spPr>
          <a:xfrm>
            <a:off x="7076910" y="4766240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Measured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50F135-57C4-4F06-8FA0-55E8CE46110A}"/>
              </a:ext>
            </a:extLst>
          </p:cNvPr>
          <p:cNvSpPr txBox="1"/>
          <p:nvPr/>
        </p:nvSpPr>
        <p:spPr>
          <a:xfrm>
            <a:off x="7076910" y="4479482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Simulated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064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FB92-A6F7-4DD8-936C-33B465C6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2177"/>
            <a:ext cx="10515600" cy="1325563"/>
          </a:xfrm>
        </p:spPr>
        <p:txBody>
          <a:bodyPr/>
          <a:lstStyle/>
          <a:p>
            <a:r>
              <a:rPr lang="fi-FI" dirty="0"/>
              <a:t>Snow Pack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1D4BC-0A2B-407A-B468-51F027EE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8" y="1948921"/>
            <a:ext cx="8875906" cy="37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F67FE-14BC-4B88-9232-655137E0E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2" y="3269337"/>
            <a:ext cx="6527800" cy="2564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752E0-1B63-4B4D-A4D8-754837CD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2" y="718761"/>
            <a:ext cx="59912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3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E6DAFC-E313-487B-9690-24FFA506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6" y="1060472"/>
            <a:ext cx="7243010" cy="34996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00ECD-7FF6-4533-9065-64E6D0F0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14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6C6317-7BD8-42AD-81B8-609126E287E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587916" y="1186297"/>
            <a:ext cx="1784684" cy="162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92450-91F4-4E97-AC49-7F181DBD2AE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587916" y="2319159"/>
            <a:ext cx="1794198" cy="7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3A5302-8B93-4088-A58A-D565FC57CF6C}"/>
              </a:ext>
            </a:extLst>
          </p:cNvPr>
          <p:cNvSpPr txBox="1"/>
          <p:nvPr/>
        </p:nvSpPr>
        <p:spPr>
          <a:xfrm>
            <a:off x="9382114" y="668983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Interation with SCADA: </a:t>
            </a:r>
            <a:r>
              <a:rPr lang="fi-FI" sz="1400" dirty="0">
                <a:solidFill>
                  <a:srgbClr val="FF0000"/>
                </a:solidFill>
              </a:rPr>
              <a:t>Will not be </a:t>
            </a:r>
            <a:r>
              <a:rPr lang="fi-FI" sz="1400" b="1" dirty="0">
                <a:solidFill>
                  <a:srgbClr val="FF0000"/>
                </a:solidFill>
              </a:rPr>
              <a:t>Done </a:t>
            </a:r>
            <a:r>
              <a:rPr lang="fi-FI" sz="1400" dirty="0">
                <a:solidFill>
                  <a:srgbClr val="FF0000"/>
                </a:solidFill>
              </a:rPr>
              <a:t>for the 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55A61-AED2-4709-9686-C8C40D837CB6}"/>
              </a:ext>
            </a:extLst>
          </p:cNvPr>
          <p:cNvSpPr txBox="1"/>
          <p:nvPr/>
        </p:nvSpPr>
        <p:spPr>
          <a:xfrm>
            <a:off x="9382114" y="1903660"/>
            <a:ext cx="234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/>
              <a:t>Directly connected to the interval of precipitation input. For the case of FMI open data  this is every 6h</a:t>
            </a:r>
            <a:r>
              <a:rPr lang="fi-FI" sz="1200" dirty="0"/>
              <a:t>: </a:t>
            </a:r>
            <a:r>
              <a:rPr lang="fi-FI" sz="1200" b="1" dirty="0">
                <a:solidFill>
                  <a:srgbClr val="00B050"/>
                </a:solidFill>
              </a:rPr>
              <a:t>Done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33FC3-719A-42C7-8BA2-43FB84336AA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587916" y="3248635"/>
            <a:ext cx="1784684" cy="12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3F7071-3E37-46F0-89B3-7E776E6BC8AA}"/>
              </a:ext>
            </a:extLst>
          </p:cNvPr>
          <p:cNvSpPr txBox="1"/>
          <p:nvPr/>
        </p:nvSpPr>
        <p:spPr>
          <a:xfrm>
            <a:off x="9372600" y="3017802"/>
            <a:ext cx="234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/>
              <a:t>As the automatic data acquisition is ready</a:t>
            </a:r>
            <a:r>
              <a:rPr lang="fi-FI" sz="1200" dirty="0"/>
              <a:t>: </a:t>
            </a:r>
            <a:r>
              <a:rPr lang="fi-FI" sz="1200" b="1" dirty="0">
                <a:solidFill>
                  <a:srgbClr val="00B050"/>
                </a:solidFill>
              </a:rPr>
              <a:t>Done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A81BB-3D79-4E91-9AF2-2A0F9C39D24E}"/>
              </a:ext>
            </a:extLst>
          </p:cNvPr>
          <p:cNvSpPr txBox="1"/>
          <p:nvPr/>
        </p:nvSpPr>
        <p:spPr>
          <a:xfrm>
            <a:off x="9372600" y="1186294"/>
            <a:ext cx="234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Fetch data from API and write as input for the model: </a:t>
            </a:r>
            <a:r>
              <a:rPr lang="fi-FI" sz="1200" b="1" dirty="0">
                <a:solidFill>
                  <a:srgbClr val="00B050"/>
                </a:solidFill>
              </a:rPr>
              <a:t>Done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4961F2-EA2A-475E-8D7A-052AED2F8261}"/>
              </a:ext>
            </a:extLst>
          </p:cNvPr>
          <p:cNvSpPr txBox="1"/>
          <p:nvPr/>
        </p:nvSpPr>
        <p:spPr>
          <a:xfrm>
            <a:off x="9157314" y="3964306"/>
            <a:ext cx="268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i="1" dirty="0"/>
              <a:t>Preliminar results of calibration using DDS specific rain event</a:t>
            </a:r>
            <a:endParaRPr lang="en-US" sz="1400" i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D25DDB-FF68-426B-A82D-65CC8745FB3D}"/>
              </a:ext>
            </a:extLst>
          </p:cNvPr>
          <p:cNvSpPr/>
          <p:nvPr/>
        </p:nvSpPr>
        <p:spPr>
          <a:xfrm>
            <a:off x="344906" y="3479467"/>
            <a:ext cx="7243010" cy="78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1C8736-882E-4542-918B-D54ACEF71B3F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7587916" y="3872967"/>
            <a:ext cx="1569398" cy="352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F1922FC-F82F-48D2-9D4E-6EA2FAA4FA5C}"/>
              </a:ext>
            </a:extLst>
          </p:cNvPr>
          <p:cNvSpPr txBox="1"/>
          <p:nvPr/>
        </p:nvSpPr>
        <p:spPr>
          <a:xfrm>
            <a:off x="9157314" y="3784885"/>
            <a:ext cx="23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>
                <a:highlight>
                  <a:srgbClr val="FFFF00"/>
                </a:highlight>
              </a:rPr>
              <a:t>At the moment...</a:t>
            </a:r>
            <a:endParaRPr lang="en-US" sz="12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D73B41-EFC9-4DA2-9CD2-15B71214E890}"/>
              </a:ext>
            </a:extLst>
          </p:cNvPr>
          <p:cNvSpPr/>
          <p:nvPr/>
        </p:nvSpPr>
        <p:spPr>
          <a:xfrm>
            <a:off x="378144" y="1584330"/>
            <a:ext cx="4225940" cy="303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3291AB-5994-409D-9DCB-FF9E4643BB1C}"/>
              </a:ext>
            </a:extLst>
          </p:cNvPr>
          <p:cNvSpPr txBox="1"/>
          <p:nvPr/>
        </p:nvSpPr>
        <p:spPr>
          <a:xfrm>
            <a:off x="2780578" y="1611273"/>
            <a:ext cx="23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>
                <a:solidFill>
                  <a:srgbClr val="FF0000"/>
                </a:solidFill>
              </a:rPr>
              <a:t>Delayed: Only partially done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3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FB92-A6F7-4DD8-936C-33B465C6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8" y="205695"/>
            <a:ext cx="10515600" cy="846054"/>
          </a:xfrm>
        </p:spPr>
        <p:txBody>
          <a:bodyPr/>
          <a:lstStyle/>
          <a:p>
            <a:r>
              <a:rPr lang="fi-FI" dirty="0"/>
              <a:t>Thesis report status: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B8551-1C77-41E4-981F-3569835DF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58" y="1051749"/>
            <a:ext cx="9976022" cy="65359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i-FI" dirty="0"/>
              <a:t>Around 20 ”messy” pages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67266-A45B-46B3-A049-BB47882D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39" y="1552803"/>
            <a:ext cx="9443649" cy="4700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DB6204-BE48-400D-9258-926AC68DA640}"/>
              </a:ext>
            </a:extLst>
          </p:cNvPr>
          <p:cNvSpPr/>
          <p:nvPr/>
        </p:nvSpPr>
        <p:spPr>
          <a:xfrm>
            <a:off x="2275639" y="2799147"/>
            <a:ext cx="2414894" cy="653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195A9E-07E8-4F34-BB96-F3093CF17E79}"/>
              </a:ext>
            </a:extLst>
          </p:cNvPr>
          <p:cNvSpPr/>
          <p:nvPr/>
        </p:nvSpPr>
        <p:spPr>
          <a:xfrm>
            <a:off x="2275639" y="3452741"/>
            <a:ext cx="2414894" cy="827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564EC-CCA5-44C2-92EF-646A43C8BE8F}"/>
              </a:ext>
            </a:extLst>
          </p:cNvPr>
          <p:cNvSpPr/>
          <p:nvPr/>
        </p:nvSpPr>
        <p:spPr>
          <a:xfrm>
            <a:off x="2275639" y="4280591"/>
            <a:ext cx="2414894" cy="501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B96A6-F487-4FB1-940A-6F2B87AA5A77}"/>
              </a:ext>
            </a:extLst>
          </p:cNvPr>
          <p:cNvSpPr/>
          <p:nvPr/>
        </p:nvSpPr>
        <p:spPr>
          <a:xfrm>
            <a:off x="2275639" y="4780811"/>
            <a:ext cx="2414894" cy="69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583BB-DF32-4DAA-BD75-7577245D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246" y="5477933"/>
            <a:ext cx="1095375" cy="131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752F3B-FFE8-4FED-8B19-BD7CC628E973}"/>
              </a:ext>
            </a:extLst>
          </p:cNvPr>
          <p:cNvSpPr/>
          <p:nvPr/>
        </p:nvSpPr>
        <p:spPr>
          <a:xfrm>
            <a:off x="2275639" y="5477933"/>
            <a:ext cx="2414894" cy="69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8C6B0-FC51-488F-B7A0-87F8D2A2B192}"/>
              </a:ext>
            </a:extLst>
          </p:cNvPr>
          <p:cNvSpPr txBox="1"/>
          <p:nvPr/>
        </p:nvSpPr>
        <p:spPr>
          <a:xfrm>
            <a:off x="239697" y="4721675"/>
            <a:ext cx="1784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Describe alternatives..</a:t>
            </a:r>
            <a:br>
              <a:rPr lang="fi-FI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2C8AF-614B-425C-9A19-C02A2DBF233E}"/>
              </a:ext>
            </a:extLst>
          </p:cNvPr>
          <p:cNvSpPr txBox="1"/>
          <p:nvPr/>
        </p:nvSpPr>
        <p:spPr>
          <a:xfrm>
            <a:off x="239697" y="2427541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Put mot as part of introd.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815B9-153D-483C-A62D-36CC4F01D42B}"/>
              </a:ext>
            </a:extLst>
          </p:cNvPr>
          <p:cNvSpPr txBox="1"/>
          <p:nvPr/>
        </p:nvSpPr>
        <p:spPr>
          <a:xfrm>
            <a:off x="239697" y="1598818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Objectives in the intro.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599D38-C647-47D7-A254-E4187D3E48C4}"/>
              </a:ext>
            </a:extLst>
          </p:cNvPr>
          <p:cNvSpPr txBox="1"/>
          <p:nvPr/>
        </p:nvSpPr>
        <p:spPr>
          <a:xfrm>
            <a:off x="4872095" y="3152001"/>
            <a:ext cx="1784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Maybe add literature review as a different chapter?.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0B8DE-0FC4-439B-899F-647696F52592}"/>
              </a:ext>
            </a:extLst>
          </p:cNvPr>
          <p:cNvSpPr txBox="1"/>
          <p:nvPr/>
        </p:nvSpPr>
        <p:spPr>
          <a:xfrm>
            <a:off x="4942063" y="5645005"/>
            <a:ext cx="1784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*Conclusion: summary – evaluation 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8AC1B-DA57-42C4-90D9-C8647A09EE04}"/>
              </a:ext>
            </a:extLst>
          </p:cNvPr>
          <p:cNvSpPr txBox="1"/>
          <p:nvPr/>
        </p:nvSpPr>
        <p:spPr>
          <a:xfrm>
            <a:off x="5764301" y="4420729"/>
            <a:ext cx="1784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*include discussion of the results..(can take time, start soon)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18F32-61B9-4A6D-B122-745E07FFAEA6}"/>
              </a:ext>
            </a:extLst>
          </p:cNvPr>
          <p:cNvSpPr txBox="1"/>
          <p:nvPr/>
        </p:nvSpPr>
        <p:spPr>
          <a:xfrm>
            <a:off x="5927558" y="604684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*Send draft by 2nd week of July.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9AF10E-C847-4AAC-A194-E0515F41A8F8}"/>
              </a:ext>
            </a:extLst>
          </p:cNvPr>
          <p:cNvSpPr txBox="1"/>
          <p:nvPr/>
        </p:nvSpPr>
        <p:spPr>
          <a:xfrm>
            <a:off x="8619958" y="595665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*19th – 21st August.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C2E02-6FF4-4339-8A3F-99EC37C0F68B}"/>
              </a:ext>
            </a:extLst>
          </p:cNvPr>
          <p:cNvSpPr txBox="1"/>
          <p:nvPr/>
        </p:nvSpPr>
        <p:spPr>
          <a:xfrm>
            <a:off x="5528292" y="1805013"/>
            <a:ext cx="1784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*maybe include references at the beginning of each paragraph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FB92-A6F7-4DD8-936C-33B465C6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Expected...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B8551-1C77-41E4-981F-3569835DF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523" y="1877940"/>
            <a:ext cx="1084500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i-FI" dirty="0"/>
              <a:t>The reader should get a ”good” idea of:</a:t>
            </a:r>
            <a:br>
              <a:rPr lang="fi-FI" dirty="0"/>
            </a:br>
            <a:endParaRPr lang="fi-FI" dirty="0"/>
          </a:p>
          <a:p>
            <a:pPr marL="0" indent="0">
              <a:buNone/>
            </a:pPr>
            <a:r>
              <a:rPr lang="fi-FI" dirty="0"/>
              <a:t>        - The process of creating a SWMM model</a:t>
            </a:r>
          </a:p>
          <a:p>
            <a:pPr marL="0" indent="0">
              <a:buNone/>
            </a:pPr>
            <a:r>
              <a:rPr lang="fi-FI" dirty="0"/>
              <a:t>        - The sensible parameters for calibration</a:t>
            </a:r>
          </a:p>
          <a:p>
            <a:pPr marL="0" indent="0">
              <a:buNone/>
            </a:pPr>
            <a:r>
              <a:rPr lang="fi-FI" dirty="0"/>
              <a:t>        - Advantages and Disad. Of R-T-K and PB for real-time application</a:t>
            </a:r>
          </a:p>
          <a:p>
            <a:pPr marL="0" indent="0">
              <a:buNone/>
            </a:pPr>
            <a:r>
              <a:rPr lang="fi-FI" dirty="0"/>
              <a:t>        - The use of calibration algorithm and a method to reduce SS</a:t>
            </a:r>
          </a:p>
          <a:p>
            <a:pPr marL="0" indent="0">
              <a:buNone/>
            </a:pPr>
            <a:r>
              <a:rPr lang="fi-FI" dirty="0"/>
              <a:t>        - Use of open data from Finnish/EU inst. (more location specific)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14" y="527714"/>
            <a:ext cx="10515600" cy="992132"/>
          </a:xfrm>
        </p:spPr>
        <p:txBody>
          <a:bodyPr>
            <a:normAutofit/>
          </a:bodyPr>
          <a:lstStyle/>
          <a:p>
            <a:r>
              <a:rPr lang="fi-FI" dirty="0"/>
              <a:t>Physically-based or R-T-K UH?   Depends...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17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C1FA4-6E46-4071-A53B-771212C276D6}"/>
              </a:ext>
            </a:extLst>
          </p:cNvPr>
          <p:cNvSpPr txBox="1"/>
          <p:nvPr/>
        </p:nvSpPr>
        <p:spPr>
          <a:xfrm>
            <a:off x="632926" y="2117936"/>
            <a:ext cx="75470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...What is the purpose of the model?</a:t>
            </a:r>
          </a:p>
          <a:p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R-T-K faster to build and less data to be processed</a:t>
            </a:r>
          </a:p>
          <a:p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PB can provide also information on other processes </a:t>
            </a:r>
            <a:br>
              <a:rPr lang="fi-FI" dirty="0"/>
            </a:br>
            <a:r>
              <a:rPr lang="fi-FI" dirty="0"/>
              <a:t>such as infiltration, groundwater and snowpack</a:t>
            </a:r>
          </a:p>
          <a:p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My opinion: Use both!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763C7B-CC55-4114-9C32-155907EE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64" y="2238405"/>
            <a:ext cx="5684711" cy="28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6991D69-54DD-4BC8-96C5-10C71A9FA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13" y="1201650"/>
            <a:ext cx="10515600" cy="963101"/>
          </a:xfrm>
        </p:spPr>
        <p:txBody>
          <a:bodyPr>
            <a:normAutofit/>
          </a:bodyPr>
          <a:lstStyle/>
          <a:p>
            <a:r>
              <a:rPr lang="fi-FI" sz="3200" dirty="0"/>
              <a:t>Physically-Based: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EEEB1-C7EF-4871-882C-103BFC2F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610675-B4FD-483E-B673-B5513D5F0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8579" y="559766"/>
            <a:ext cx="7843684" cy="2407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A87FA-EC2A-4F9E-A679-0D2E1ACE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321" y="3428467"/>
            <a:ext cx="7772135" cy="2841922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7641415D-2733-4ACB-97A4-81A983EEB720}"/>
              </a:ext>
            </a:extLst>
          </p:cNvPr>
          <p:cNvSpPr txBox="1">
            <a:spLocks/>
          </p:cNvSpPr>
          <p:nvPr/>
        </p:nvSpPr>
        <p:spPr>
          <a:xfrm>
            <a:off x="148713" y="3998928"/>
            <a:ext cx="10515600" cy="963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3200" dirty="0"/>
              <a:t>RTK Unit Hydrograph:</a:t>
            </a:r>
            <a:endParaRPr lang="en-US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EE2860-D28B-4203-B81B-78248986C4FC}"/>
              </a:ext>
            </a:extLst>
          </p:cNvPr>
          <p:cNvCxnSpPr/>
          <p:nvPr/>
        </p:nvCxnSpPr>
        <p:spPr>
          <a:xfrm>
            <a:off x="0" y="31168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3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Input Data: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921139"/>
            <a:ext cx="5181600" cy="519892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Physically-Based</a:t>
            </a:r>
            <a:endParaRPr lang="en-US" dirty="0"/>
          </a:p>
          <a:p>
            <a:pPr marL="0" indent="0">
              <a:buNone/>
            </a:pPr>
            <a:br>
              <a:rPr lang="fi-FI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806" y="921139"/>
            <a:ext cx="5181600" cy="519687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RTK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33" y="1055476"/>
            <a:ext cx="352968" cy="425395"/>
          </a:xfrm>
          <a:prstGeom prst="rect">
            <a:avLst/>
          </a:prstGeom>
        </p:spPr>
      </p:pic>
      <p:sp>
        <p:nvSpPr>
          <p:cNvPr id="30" name="Title 10">
            <a:extLst>
              <a:ext uri="{FF2B5EF4-FFF2-40B4-BE49-F238E27FC236}">
                <a16:creationId xmlns:a16="http://schemas.microsoft.com/office/drawing/2014/main" id="{9CCA9E3E-B95D-497D-ACBA-27258D914A6D}"/>
              </a:ext>
            </a:extLst>
          </p:cNvPr>
          <p:cNvSpPr txBox="1">
            <a:spLocks/>
          </p:cNvSpPr>
          <p:nvPr/>
        </p:nvSpPr>
        <p:spPr>
          <a:xfrm>
            <a:off x="1423514" y="5811939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~ 14 </a:t>
            </a: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50FD2-0261-4EC3-844F-2A6051BE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997" y="1072006"/>
            <a:ext cx="376113" cy="391309"/>
          </a:xfrm>
          <a:prstGeom prst="rect">
            <a:avLst/>
          </a:prstGeom>
        </p:spPr>
      </p:pic>
      <p:sp>
        <p:nvSpPr>
          <p:cNvPr id="16" name="Title 10">
            <a:extLst>
              <a:ext uri="{FF2B5EF4-FFF2-40B4-BE49-F238E27FC236}">
                <a16:creationId xmlns:a16="http://schemas.microsoft.com/office/drawing/2014/main" id="{0780C532-D592-4800-B8E6-F1A65CE61F9F}"/>
              </a:ext>
            </a:extLst>
          </p:cNvPr>
          <p:cNvSpPr txBox="1">
            <a:spLocks/>
          </p:cNvSpPr>
          <p:nvPr/>
        </p:nvSpPr>
        <p:spPr>
          <a:xfrm>
            <a:off x="7076910" y="5800711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3</a:t>
            </a:r>
            <a:endParaRPr lang="en-US" sz="2000" b="1" dirty="0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6613D2-34FF-456A-BABE-7756D2011DFE}"/>
              </a:ext>
            </a:extLst>
          </p:cNvPr>
          <p:cNvSpPr txBox="1"/>
          <p:nvPr/>
        </p:nvSpPr>
        <p:spPr>
          <a:xfrm>
            <a:off x="6970552" y="2645543"/>
            <a:ext cx="1652096" cy="17552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 Data</a:t>
            </a:r>
          </a:p>
          <a:p>
            <a:endParaRPr lang="en-US" sz="1400" dirty="0"/>
          </a:p>
          <a:p>
            <a:r>
              <a:rPr lang="en-US" sz="1400" dirty="0"/>
              <a:t>DEM (for area)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Precipitation</a:t>
            </a:r>
          </a:p>
          <a:p>
            <a:endParaRPr lang="en-US" sz="1400" dirty="0"/>
          </a:p>
          <a:p>
            <a:r>
              <a:rPr lang="en-US" sz="1400" b="1" dirty="0"/>
              <a:t>Total: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23013B-0894-4121-8015-F73124D446AE}"/>
              </a:ext>
            </a:extLst>
          </p:cNvPr>
          <p:cNvSpPr txBox="1"/>
          <p:nvPr/>
        </p:nvSpPr>
        <p:spPr>
          <a:xfrm>
            <a:off x="1353671" y="2298440"/>
            <a:ext cx="1453893" cy="280713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 Data</a:t>
            </a:r>
          </a:p>
          <a:p>
            <a:pPr algn="ctr"/>
            <a:endParaRPr lang="en-US" sz="1400" b="1" dirty="0"/>
          </a:p>
          <a:p>
            <a:r>
              <a:rPr lang="en-US" sz="1400" dirty="0"/>
              <a:t>DEM</a:t>
            </a:r>
          </a:p>
          <a:p>
            <a:r>
              <a:rPr lang="en-US" sz="1400" dirty="0"/>
              <a:t>Land Use</a:t>
            </a:r>
          </a:p>
          <a:p>
            <a:r>
              <a:rPr lang="en-US" sz="1400" dirty="0"/>
              <a:t>Soil type</a:t>
            </a:r>
          </a:p>
          <a:p>
            <a:endParaRPr lang="en-US" sz="1400" dirty="0"/>
          </a:p>
          <a:p>
            <a:r>
              <a:rPr lang="en-US" sz="1400" dirty="0"/>
              <a:t>Windspeed</a:t>
            </a:r>
          </a:p>
          <a:p>
            <a:r>
              <a:rPr lang="en-US" sz="1400" dirty="0"/>
              <a:t>Evaporation</a:t>
            </a:r>
          </a:p>
          <a:p>
            <a:r>
              <a:rPr lang="en-US" sz="1400" dirty="0"/>
              <a:t>Temperature</a:t>
            </a:r>
          </a:p>
          <a:p>
            <a:r>
              <a:rPr lang="en-US" sz="1400" dirty="0"/>
              <a:t>Precipitation</a:t>
            </a:r>
          </a:p>
          <a:p>
            <a:endParaRPr lang="en-US" sz="1400" dirty="0"/>
          </a:p>
          <a:p>
            <a:r>
              <a:rPr lang="en-US" sz="1400" b="1" dirty="0"/>
              <a:t>Total: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D52DB-FD14-4A07-9AF3-C21B831FB406}"/>
              </a:ext>
            </a:extLst>
          </p:cNvPr>
          <p:cNvSpPr txBox="1"/>
          <p:nvPr/>
        </p:nvSpPr>
        <p:spPr>
          <a:xfrm>
            <a:off x="3331645" y="2654499"/>
            <a:ext cx="2120590" cy="17706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IC</a:t>
            </a:r>
          </a:p>
          <a:p>
            <a:pPr algn="ctr"/>
            <a:endParaRPr lang="en-US" sz="1400" b="1" dirty="0"/>
          </a:p>
          <a:p>
            <a:r>
              <a:rPr lang="en-US" sz="1400" dirty="0"/>
              <a:t>Snowpack (x3)</a:t>
            </a:r>
          </a:p>
          <a:p>
            <a:r>
              <a:rPr lang="en-US" sz="1400" dirty="0"/>
              <a:t>Groundwater Table (x3)</a:t>
            </a:r>
          </a:p>
          <a:p>
            <a:r>
              <a:rPr lang="en-US" sz="1400" dirty="0"/>
              <a:t>Flows in the network</a:t>
            </a:r>
          </a:p>
          <a:p>
            <a:endParaRPr lang="en-US" sz="1400" dirty="0"/>
          </a:p>
          <a:p>
            <a:r>
              <a:rPr lang="en-US" sz="1400" b="1" dirty="0"/>
              <a:t>Total: ~7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0B455-257F-4040-B0ED-4D3A98FA002A}"/>
              </a:ext>
            </a:extLst>
          </p:cNvPr>
          <p:cNvSpPr txBox="1"/>
          <p:nvPr/>
        </p:nvSpPr>
        <p:spPr>
          <a:xfrm>
            <a:off x="9026728" y="2967964"/>
            <a:ext cx="1920672" cy="129397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IC</a:t>
            </a:r>
          </a:p>
          <a:p>
            <a:pPr algn="ctr"/>
            <a:endParaRPr lang="en-US" sz="1400" b="1" dirty="0"/>
          </a:p>
          <a:p>
            <a:r>
              <a:rPr lang="en-US" sz="1400" dirty="0"/>
              <a:t>Flows in the network</a:t>
            </a:r>
          </a:p>
          <a:p>
            <a:endParaRPr lang="en-US" sz="1400" dirty="0"/>
          </a:p>
          <a:p>
            <a:r>
              <a:rPr lang="en-US" sz="1400" b="1" dirty="0"/>
              <a:t>Total: 1</a:t>
            </a:r>
          </a:p>
        </p:txBody>
      </p:sp>
    </p:spTree>
    <p:extLst>
      <p:ext uri="{BB962C8B-B14F-4D97-AF65-F5344CB8AC3E}">
        <p14:creationId xmlns:p14="http://schemas.microsoft.com/office/powerpoint/2010/main" val="33029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B3F8CA-19BE-4B6C-A073-A1DB91B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261" y="643812"/>
            <a:ext cx="9097346" cy="569168"/>
          </a:xfrm>
        </p:spPr>
        <p:txBody>
          <a:bodyPr/>
          <a:lstStyle/>
          <a:p>
            <a:pPr algn="l"/>
            <a:r>
              <a:rPr lang="en-US" sz="2800" dirty="0">
                <a:latin typeface="+mj-lt"/>
              </a:rPr>
              <a:t>Content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B04B6B-59FE-4482-8435-82884912D7C6}"/>
              </a:ext>
            </a:extLst>
          </p:cNvPr>
          <p:cNvSpPr/>
          <p:nvPr/>
        </p:nvSpPr>
        <p:spPr>
          <a:xfrm>
            <a:off x="1390261" y="2202024"/>
            <a:ext cx="9274629" cy="88640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Introduction to thesis topic 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7403B-C89E-4855-9982-3717E6F1FEA2}"/>
              </a:ext>
            </a:extLst>
          </p:cNvPr>
          <p:cNvSpPr/>
          <p:nvPr/>
        </p:nvSpPr>
        <p:spPr>
          <a:xfrm>
            <a:off x="1390261" y="3382346"/>
            <a:ext cx="9274629" cy="88640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Methodology and Pilot Areas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C71645-A460-4C33-B06D-2E8B8D19F069}"/>
              </a:ext>
            </a:extLst>
          </p:cNvPr>
          <p:cNvSpPr/>
          <p:nvPr/>
        </p:nvSpPr>
        <p:spPr>
          <a:xfrm>
            <a:off x="1390261" y="4562668"/>
            <a:ext cx="9274629" cy="88640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Open Questions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730F5E-99AA-4BBB-ADC1-E98025C7ADF2}"/>
              </a:ext>
            </a:extLst>
          </p:cNvPr>
          <p:cNvSpPr/>
          <p:nvPr/>
        </p:nvSpPr>
        <p:spPr>
          <a:xfrm>
            <a:off x="1390261" y="2202024"/>
            <a:ext cx="1026369" cy="8864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tx1"/>
                </a:solidFill>
              </a:rPr>
              <a:t>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54B24F-B9C1-4BA1-93DC-8E05E2998DFD}"/>
              </a:ext>
            </a:extLst>
          </p:cNvPr>
          <p:cNvSpPr/>
          <p:nvPr/>
        </p:nvSpPr>
        <p:spPr>
          <a:xfrm>
            <a:off x="1390261" y="3382346"/>
            <a:ext cx="1026369" cy="8864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tx1"/>
                </a:solidFill>
              </a:rPr>
              <a:t>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D5B906-F39D-4082-A904-2A593168CBB5}"/>
              </a:ext>
            </a:extLst>
          </p:cNvPr>
          <p:cNvSpPr/>
          <p:nvPr/>
        </p:nvSpPr>
        <p:spPr>
          <a:xfrm>
            <a:off x="1390261" y="4562668"/>
            <a:ext cx="1026369" cy="8864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tx1"/>
                </a:solidFill>
              </a:rPr>
              <a:t>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16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Key Differences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20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C1FA4-6E46-4071-A53B-771212C276D6}"/>
              </a:ext>
            </a:extLst>
          </p:cNvPr>
          <p:cNvSpPr txBox="1"/>
          <p:nvPr/>
        </p:nvSpPr>
        <p:spPr>
          <a:xfrm>
            <a:off x="382549" y="1064827"/>
            <a:ext cx="11289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Physically-Based method: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”data hungry” in comparison to R-T-K unit hydrograph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Model four different processes happening in the sewershed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Time consuming and require more data for real-time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R-T-K Unit Hydrograph: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Less data required when comparing with PB method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Use a transfer function for precipitation fraction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Needs input of the snowmelt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Both require input data to be processed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Both need flow measurements for calibration and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Both models do not have any information of the defects in the network and use methods to approximate the leakage infiltration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4577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Burned x Filled DEM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21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1A61C-E467-4961-BDBA-79E682C1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97" y="1241648"/>
            <a:ext cx="4504006" cy="4673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4929D-2C81-4CAC-BEAC-EE7DA193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64" y="1241648"/>
            <a:ext cx="4504006" cy="4673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784D3-C241-40F6-9E46-CB4DB910B69C}"/>
              </a:ext>
            </a:extLst>
          </p:cNvPr>
          <p:cNvSpPr txBox="1"/>
          <p:nvPr/>
        </p:nvSpPr>
        <p:spPr>
          <a:xfrm>
            <a:off x="7418022" y="1213148"/>
            <a:ext cx="148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Burned DEM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066CC-83AB-4E45-96E2-C4AF50D536ED}"/>
              </a:ext>
            </a:extLst>
          </p:cNvPr>
          <p:cNvSpPr txBox="1"/>
          <p:nvPr/>
        </p:nvSpPr>
        <p:spPr>
          <a:xfrm>
            <a:off x="2683790" y="1241649"/>
            <a:ext cx="148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Filled DEM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37B42C-06E6-417C-A877-1B8AF58EAE74}"/>
              </a:ext>
            </a:extLst>
          </p:cNvPr>
          <p:cNvCxnSpPr>
            <a:cxnSpLocks/>
          </p:cNvCxnSpPr>
          <p:nvPr/>
        </p:nvCxnSpPr>
        <p:spPr>
          <a:xfrm>
            <a:off x="1320800" y="5384800"/>
            <a:ext cx="16933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FDC97-8C3F-4C61-8F97-25511D2414CC}"/>
              </a:ext>
            </a:extLst>
          </p:cNvPr>
          <p:cNvCxnSpPr>
            <a:cxnSpLocks/>
          </p:cNvCxnSpPr>
          <p:nvPr/>
        </p:nvCxnSpPr>
        <p:spPr>
          <a:xfrm>
            <a:off x="1320800" y="5666229"/>
            <a:ext cx="1693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29B70-4794-4468-BD74-60BE9156CB5A}"/>
              </a:ext>
            </a:extLst>
          </p:cNvPr>
          <p:cNvSpPr txBox="1"/>
          <p:nvPr/>
        </p:nvSpPr>
        <p:spPr>
          <a:xfrm>
            <a:off x="1463297" y="519597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Network of PS 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B71E3-948B-44AB-8C5F-4C0067D2A3C5}"/>
              </a:ext>
            </a:extLst>
          </p:cNvPr>
          <p:cNvSpPr txBox="1"/>
          <p:nvPr/>
        </p:nvSpPr>
        <p:spPr>
          <a:xfrm>
            <a:off x="1463297" y="5481563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Network of PS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9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04551"/>
            <a:ext cx="10515600" cy="1325563"/>
          </a:xfrm>
        </p:spPr>
        <p:txBody>
          <a:bodyPr/>
          <a:lstStyle/>
          <a:p>
            <a:r>
              <a:rPr lang="fi-FI" dirty="0"/>
              <a:t>Horton Infiltration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22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FDC97-8C3F-4C61-8F97-25511D2414CC}"/>
              </a:ext>
            </a:extLst>
          </p:cNvPr>
          <p:cNvCxnSpPr>
            <a:cxnSpLocks/>
          </p:cNvCxnSpPr>
          <p:nvPr/>
        </p:nvCxnSpPr>
        <p:spPr>
          <a:xfrm>
            <a:off x="1320800" y="5666229"/>
            <a:ext cx="1693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20166E-98E9-499A-AEA0-F4F77131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41" y="1715301"/>
            <a:ext cx="4814085" cy="3497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C79B42-33E3-4721-9C10-115D7A98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6992"/>
            <a:ext cx="4924707" cy="35040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FE872-7175-45C8-97E2-011DED48DBC6}"/>
              </a:ext>
            </a:extLst>
          </p:cNvPr>
          <p:cNvSpPr txBox="1"/>
          <p:nvPr/>
        </p:nvSpPr>
        <p:spPr>
          <a:xfrm>
            <a:off x="1490134" y="1191770"/>
            <a:ext cx="410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INFILTRATION CAPACITY DECAY CURVE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314FC-1695-46F8-91C2-36532665D559}"/>
              </a:ext>
            </a:extLst>
          </p:cNvPr>
          <p:cNvSpPr txBox="1"/>
          <p:nvPr/>
        </p:nvSpPr>
        <p:spPr>
          <a:xfrm>
            <a:off x="6692089" y="1250728"/>
            <a:ext cx="410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INFILTRATION CAPACITY RECOVERY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2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72B45776-C678-466E-8B65-52B3910EFE99}"/>
              </a:ext>
            </a:extLst>
          </p:cNvPr>
          <p:cNvSpPr txBox="1">
            <a:spLocks/>
          </p:cNvSpPr>
          <p:nvPr/>
        </p:nvSpPr>
        <p:spPr>
          <a:xfrm>
            <a:off x="236569" y="323506"/>
            <a:ext cx="11431557" cy="9908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4800" dirty="0"/>
              <a:t>Task </a:t>
            </a:r>
          </a:p>
          <a:p>
            <a:r>
              <a:rPr lang="fi-FI" sz="4800" dirty="0"/>
              <a:t>Model Rainfall dependant Infiltration and Inflow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52989-A745-4BB0-92CC-68ACF33949C7}"/>
              </a:ext>
            </a:extLst>
          </p:cNvPr>
          <p:cNvSpPr txBox="1"/>
          <p:nvPr/>
        </p:nvSpPr>
        <p:spPr>
          <a:xfrm>
            <a:off x="76148" y="1961327"/>
            <a:ext cx="730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Higher flows in the network during and after rainfall.</a:t>
            </a:r>
            <a:endParaRPr lang="fi-FI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Causes: Infiltration from direct runoff, inflow, groundwater,</a:t>
            </a:r>
            <a:br>
              <a:rPr lang="fi-FI" dirty="0"/>
            </a:br>
            <a:r>
              <a:rPr lang="fi-FI" dirty="0"/>
              <a:t>defects (pipe cracks, leaky connections, etc)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EA673-7196-41E1-81AB-7FEB057EF894}"/>
              </a:ext>
            </a:extLst>
          </p:cNvPr>
          <p:cNvSpPr txBox="1"/>
          <p:nvPr/>
        </p:nvSpPr>
        <p:spPr>
          <a:xfrm>
            <a:off x="147734" y="3602583"/>
            <a:ext cx="7305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Hydraulic model: Dry-weather flow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/>
              <a:t>Hydrological model: can be used to simulate </a:t>
            </a:r>
            <a:br>
              <a:rPr lang="fi-FI" b="1" dirty="0"/>
            </a:br>
            <a:r>
              <a:rPr lang="fi-FI" b="1" dirty="0"/>
              <a:t>wet-weather flow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8A45E-A1CD-4163-A408-C2E16150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864"/>
            <a:ext cx="5747716" cy="38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5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B3F8CA-19BE-4B6C-A073-A1DB91B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605" y="485190"/>
            <a:ext cx="9638521" cy="942393"/>
          </a:xfrm>
        </p:spPr>
        <p:txBody>
          <a:bodyPr/>
          <a:lstStyle/>
          <a:p>
            <a:pPr algn="l"/>
            <a:r>
              <a:rPr lang="en-US" sz="2800" dirty="0">
                <a:latin typeface="+mj-lt"/>
              </a:rPr>
              <a:t>Continuous Simulation of Urban Sanitary Sewer Network in Cold Climate: Forecast and Automatic Calibration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FAA4D-CFA2-497F-8FDE-343FF4671718}"/>
              </a:ext>
            </a:extLst>
          </p:cNvPr>
          <p:cNvSpPr txBox="1"/>
          <p:nvPr/>
        </p:nvSpPr>
        <p:spPr>
          <a:xfrm>
            <a:off x="506055" y="1394097"/>
            <a:ext cx="75470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1. Create a hydrological model using EPA-SWMM. Describe the data used and methods to create the model.</a:t>
            </a:r>
          </a:p>
          <a:p>
            <a:endParaRPr lang="en-US" dirty="0"/>
          </a:p>
          <a:p>
            <a:r>
              <a:rPr lang="en-US" dirty="0"/>
              <a:t>2. Compare the use of SWMM modules (Groundwater and Snowpack) and R-T-K Unit Hydrographs separated when modeling wet-weather flows in sanitary sewers during all climate seasons.</a:t>
            </a:r>
          </a:p>
          <a:p>
            <a:endParaRPr lang="en-US" dirty="0"/>
          </a:p>
          <a:p>
            <a:r>
              <a:rPr lang="en-US" dirty="0"/>
              <a:t>3. Evaluate the use of automatic calibration procedure for the two methods identifying key parameters and its use for real-time applications.</a:t>
            </a:r>
          </a:p>
          <a:p>
            <a:endParaRPr lang="en-US" dirty="0"/>
          </a:p>
          <a:p>
            <a:r>
              <a:rPr lang="en-US" dirty="0"/>
              <a:t>4. Use open data weather forecast provided by the Finnish Meteorological Institute to simulate predicted flows in the sewer system using both methods and compare the results against real inflow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0DDE4-9B0F-4D8F-8FD2-A94B0D61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Introduction</a:t>
            </a:r>
            <a:r>
              <a:rPr lang="fi-FI" dirty="0"/>
              <a:t>		Methodology and Pilot Areas		Open Questions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04E2A-E877-437C-918E-7839B7C2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36" y="1561933"/>
            <a:ext cx="4010527" cy="4465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A8828-209B-4A22-B485-FFCAE47F10AD}"/>
              </a:ext>
            </a:extLst>
          </p:cNvPr>
          <p:cNvSpPr txBox="1"/>
          <p:nvPr/>
        </p:nvSpPr>
        <p:spPr>
          <a:xfrm>
            <a:off x="506055" y="2798059"/>
            <a:ext cx="501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solidFill>
                  <a:srgbClr val="00B050"/>
                </a:solidFill>
              </a:rPr>
              <a:t>90% </a:t>
            </a:r>
            <a:r>
              <a:rPr lang="fi-FI" sz="1200" dirty="0">
                <a:solidFill>
                  <a:srgbClr val="00B050"/>
                </a:solidFill>
              </a:rPr>
              <a:t>- Model done, but complete description needed for the thesis report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B7D62-7AF3-491D-88FD-E88E3A8780A8}"/>
              </a:ext>
            </a:extLst>
          </p:cNvPr>
          <p:cNvSpPr txBox="1"/>
          <p:nvPr/>
        </p:nvSpPr>
        <p:spPr>
          <a:xfrm>
            <a:off x="506055" y="3876243"/>
            <a:ext cx="541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solidFill>
                  <a:srgbClr val="00B050"/>
                </a:solidFill>
              </a:rPr>
              <a:t>85% </a:t>
            </a:r>
            <a:r>
              <a:rPr lang="fi-FI" sz="1200" dirty="0">
                <a:solidFill>
                  <a:srgbClr val="00B050"/>
                </a:solidFill>
              </a:rPr>
              <a:t>- More simulations with different calibrated parameters still to be done.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246DF-4820-42F8-8611-6536A5D0B278}"/>
              </a:ext>
            </a:extLst>
          </p:cNvPr>
          <p:cNvSpPr txBox="1"/>
          <p:nvPr/>
        </p:nvSpPr>
        <p:spPr>
          <a:xfrm>
            <a:off x="506055" y="4743438"/>
            <a:ext cx="885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30% - </a:t>
            </a:r>
            <a:r>
              <a:rPr lang="fi-FI" sz="1200" dirty="0">
                <a:solidFill>
                  <a:srgbClr val="FF0000"/>
                </a:solidFill>
              </a:rPr>
              <a:t>Preliminar sensitivity analysis of parameters done, but further comparison and calibrations needed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83069-02E2-4C9B-A91E-E21A642A1B1D}"/>
              </a:ext>
            </a:extLst>
          </p:cNvPr>
          <p:cNvSpPr txBox="1"/>
          <p:nvPr/>
        </p:nvSpPr>
        <p:spPr>
          <a:xfrm>
            <a:off x="506054" y="5809023"/>
            <a:ext cx="8236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solidFill>
                  <a:srgbClr val="00B050"/>
                </a:solidFill>
              </a:rPr>
              <a:t>50% </a:t>
            </a:r>
            <a:r>
              <a:rPr lang="fi-FI" sz="1200" dirty="0">
                <a:solidFill>
                  <a:srgbClr val="00B050"/>
                </a:solidFill>
              </a:rPr>
              <a:t>- Description of the data collection and the use of open data available done, but validation of the calibrated models still to be carried. Waiting to see if I can get data from 2019 inflows.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1E3E-0484-4799-BBFF-D610C964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fi-FI" dirty="0"/>
              <a:t>Study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2E23-5415-4D2C-AD5D-C3A4FD637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4278"/>
            <a:ext cx="10515599" cy="4693396"/>
          </a:xfrm>
        </p:spPr>
        <p:txBody>
          <a:bodyPr/>
          <a:lstStyle/>
          <a:p>
            <a:r>
              <a:rPr lang="fi-FI" dirty="0">
                <a:solidFill>
                  <a:schemeClr val="bg1">
                    <a:lumMod val="65000"/>
                  </a:schemeClr>
                </a:solidFill>
              </a:rPr>
              <a:t>Finland -&gt; Southern Region -&gt; Tuusula Municipaly </a:t>
            </a:r>
            <a:r>
              <a:rPr lang="fi-FI" dirty="0"/>
              <a:t>-&gt; </a:t>
            </a:r>
            <a:r>
              <a:rPr lang="fi-FI" b="1" dirty="0"/>
              <a:t>Jokela Town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593F-BD21-459B-9159-4C6BA5AD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131BF3-7E9B-44A4-BDF6-A50DCD27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6" y="1957191"/>
            <a:ext cx="4815769" cy="4151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967F5B-6201-4E3A-94C6-C0D0A0CB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44" y="2077792"/>
            <a:ext cx="3539748" cy="39101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70111B-7453-47BD-A72B-7A61083F9DF9}"/>
              </a:ext>
            </a:extLst>
          </p:cNvPr>
          <p:cNvCxnSpPr>
            <a:cxnSpLocks/>
          </p:cNvCxnSpPr>
          <p:nvPr/>
        </p:nvCxnSpPr>
        <p:spPr>
          <a:xfrm flipV="1">
            <a:off x="3126658" y="2271253"/>
            <a:ext cx="3765755" cy="2150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107EBA-9633-42ED-8650-4252BFF5565C}"/>
              </a:ext>
            </a:extLst>
          </p:cNvPr>
          <p:cNvCxnSpPr>
            <a:cxnSpLocks/>
          </p:cNvCxnSpPr>
          <p:nvPr/>
        </p:nvCxnSpPr>
        <p:spPr>
          <a:xfrm>
            <a:off x="3126658" y="4450702"/>
            <a:ext cx="4664030" cy="144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80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322628-F68C-4668-A30A-E288F22C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1241708"/>
            <a:ext cx="3880882" cy="4595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41A-F629-4EF8-AEBA-30FD85F8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4" y="1323371"/>
            <a:ext cx="3995317" cy="4513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6239A-18D6-41B6-9263-27173AEE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74" y="3664934"/>
            <a:ext cx="376113" cy="3913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50D1A7-B9E9-42C1-B2A1-D99C4A9D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41" y="2657400"/>
            <a:ext cx="376113" cy="3913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74FDAE-2E73-4841-87D1-7C1464D82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128" y="1127716"/>
            <a:ext cx="376113" cy="3913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DC13D4-3142-49B5-BC59-6BC1D74F6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99" y="1424050"/>
            <a:ext cx="376113" cy="3913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116A9F-E34A-4521-8277-60D73DDF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920" y="3879313"/>
            <a:ext cx="376113" cy="3913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7B6C79-733F-460D-9C74-0C353AC9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720" y="4370380"/>
            <a:ext cx="376113" cy="3913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7987B4-2FDD-4BBC-8950-EFC5C2FEF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184" y="5017688"/>
            <a:ext cx="376113" cy="39130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9B34534-BC48-463F-B770-5B16DCCAC583}"/>
              </a:ext>
            </a:extLst>
          </p:cNvPr>
          <p:cNvSpPr/>
          <p:nvPr/>
        </p:nvSpPr>
        <p:spPr>
          <a:xfrm>
            <a:off x="2740184" y="3860588"/>
            <a:ext cx="630306" cy="6473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FC793F-5AD4-4E50-A179-FD57AC81B7C8}"/>
              </a:ext>
            </a:extLst>
          </p:cNvPr>
          <p:cNvSpPr/>
          <p:nvPr/>
        </p:nvSpPr>
        <p:spPr>
          <a:xfrm>
            <a:off x="2740184" y="2647596"/>
            <a:ext cx="630306" cy="6473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89A372-935A-4D45-8E86-C25F63454CDA}"/>
              </a:ext>
            </a:extLst>
          </p:cNvPr>
          <p:cNvSpPr txBox="1"/>
          <p:nvPr/>
        </p:nvSpPr>
        <p:spPr>
          <a:xfrm>
            <a:off x="4671511" y="1138704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7 Pumping Stations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4B4A9-2452-404C-9445-F2187488323B}"/>
              </a:ext>
            </a:extLst>
          </p:cNvPr>
          <p:cNvSpPr txBox="1"/>
          <p:nvPr/>
        </p:nvSpPr>
        <p:spPr>
          <a:xfrm>
            <a:off x="4658251" y="1957743"/>
            <a:ext cx="286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Measurements for 2018 in 2 pumping stations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6D0699-566A-4E05-88FC-A556E46808E5}"/>
              </a:ext>
            </a:extLst>
          </p:cNvPr>
          <p:cNvSpPr txBox="1"/>
          <p:nvPr/>
        </p:nvSpPr>
        <p:spPr>
          <a:xfrm>
            <a:off x="4658251" y="3064769"/>
            <a:ext cx="2868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Method 1: </a:t>
            </a:r>
          </a:p>
          <a:p>
            <a:pPr marL="271463"/>
            <a:r>
              <a:rPr lang="fi-FI" dirty="0"/>
              <a:t>Proposed 7 UH. One for each pumping station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CB80E-162C-4425-BDE0-B73178BA40F9}"/>
              </a:ext>
            </a:extLst>
          </p:cNvPr>
          <p:cNvSpPr txBox="1"/>
          <p:nvPr/>
        </p:nvSpPr>
        <p:spPr>
          <a:xfrm>
            <a:off x="4671511" y="4479774"/>
            <a:ext cx="2868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Method 2: </a:t>
            </a:r>
          </a:p>
          <a:p>
            <a:pPr marL="271463"/>
            <a:r>
              <a:rPr lang="fi-FI" dirty="0"/>
              <a:t>7 subcatchments, one for each station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12C9C8-CEB1-47DB-B775-5A0446B603E9}"/>
              </a:ext>
            </a:extLst>
          </p:cNvPr>
          <p:cNvSpPr txBox="1"/>
          <p:nvPr/>
        </p:nvSpPr>
        <p:spPr>
          <a:xfrm>
            <a:off x="1058333" y="5952819"/>
            <a:ext cx="1108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Further description of the network and catchment characteristics will be available in the final thesis report!!!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Hydrological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1073124"/>
            <a:ext cx="5181600" cy="4351338"/>
          </a:xfrm>
        </p:spPr>
        <p:txBody>
          <a:bodyPr/>
          <a:lstStyle/>
          <a:p>
            <a:r>
              <a:rPr lang="fi-FI" dirty="0"/>
              <a:t>Physically-Based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13814"/>
            <a:ext cx="5181600" cy="4351338"/>
          </a:xfrm>
        </p:spPr>
        <p:txBody>
          <a:bodyPr/>
          <a:lstStyle/>
          <a:p>
            <a:r>
              <a:rPr lang="fi-FI" dirty="0"/>
              <a:t>R-T-K Unit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95" y="2241029"/>
            <a:ext cx="2726094" cy="328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547BD-CA21-4E7A-8678-620D1FE0C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26" y="1776344"/>
            <a:ext cx="5931548" cy="42148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A7024C-981C-4FB5-96B1-8301DFE802E4}"/>
              </a:ext>
            </a:extLst>
          </p:cNvPr>
          <p:cNvCxnSpPr>
            <a:cxnSpLocks/>
          </p:cNvCxnSpPr>
          <p:nvPr/>
        </p:nvCxnSpPr>
        <p:spPr>
          <a:xfrm flipV="1">
            <a:off x="2948631" y="2454710"/>
            <a:ext cx="714248" cy="733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34C157-77AF-4E6D-B1ED-0F60DEB55BFE}"/>
              </a:ext>
            </a:extLst>
          </p:cNvPr>
          <p:cNvCxnSpPr>
            <a:cxnSpLocks/>
          </p:cNvCxnSpPr>
          <p:nvPr/>
        </p:nvCxnSpPr>
        <p:spPr>
          <a:xfrm flipV="1">
            <a:off x="2948631" y="2743200"/>
            <a:ext cx="707778" cy="445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62922C-A349-46CE-B058-387C14562F4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948631" y="3104496"/>
            <a:ext cx="694875" cy="83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0">
            <a:extLst>
              <a:ext uri="{FF2B5EF4-FFF2-40B4-BE49-F238E27FC236}">
                <a16:creationId xmlns:a16="http://schemas.microsoft.com/office/drawing/2014/main" id="{DDC5BB59-3522-4296-9A18-21ECBB766407}"/>
              </a:ext>
            </a:extLst>
          </p:cNvPr>
          <p:cNvSpPr txBox="1">
            <a:spLocks/>
          </p:cNvSpPr>
          <p:nvPr/>
        </p:nvSpPr>
        <p:spPr>
          <a:xfrm>
            <a:off x="3614477" y="2258382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Groundwater</a:t>
            </a:r>
            <a:endParaRPr lang="en-US" sz="2000" dirty="0"/>
          </a:p>
        </p:txBody>
      </p:sp>
      <p:sp>
        <p:nvSpPr>
          <p:cNvPr id="29" name="Title 10">
            <a:extLst>
              <a:ext uri="{FF2B5EF4-FFF2-40B4-BE49-F238E27FC236}">
                <a16:creationId xmlns:a16="http://schemas.microsoft.com/office/drawing/2014/main" id="{C11B8A0C-532A-4DE4-B18E-B8535333A30E}"/>
              </a:ext>
            </a:extLst>
          </p:cNvPr>
          <p:cNvSpPr txBox="1">
            <a:spLocks/>
          </p:cNvSpPr>
          <p:nvPr/>
        </p:nvSpPr>
        <p:spPr>
          <a:xfrm>
            <a:off x="3632208" y="2590452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Snowpack &amp; Melt</a:t>
            </a:r>
            <a:endParaRPr lang="en-US" sz="2000" dirty="0"/>
          </a:p>
        </p:txBody>
      </p:sp>
      <p:sp>
        <p:nvSpPr>
          <p:cNvPr id="30" name="Title 10">
            <a:extLst>
              <a:ext uri="{FF2B5EF4-FFF2-40B4-BE49-F238E27FC236}">
                <a16:creationId xmlns:a16="http://schemas.microsoft.com/office/drawing/2014/main" id="{9CCA9E3E-B95D-497D-ACBA-27258D914A6D}"/>
              </a:ext>
            </a:extLst>
          </p:cNvPr>
          <p:cNvSpPr txBox="1">
            <a:spLocks/>
          </p:cNvSpPr>
          <p:nvPr/>
        </p:nvSpPr>
        <p:spPr>
          <a:xfrm>
            <a:off x="3643506" y="2929456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Runoff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6B5AA0-2B3B-4A27-AF3B-F62F9E599B7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948631" y="3188216"/>
            <a:ext cx="683577" cy="2533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10">
            <a:extLst>
              <a:ext uri="{FF2B5EF4-FFF2-40B4-BE49-F238E27FC236}">
                <a16:creationId xmlns:a16="http://schemas.microsoft.com/office/drawing/2014/main" id="{492710E7-CE3D-4842-8B12-075223A0692B}"/>
              </a:ext>
            </a:extLst>
          </p:cNvPr>
          <p:cNvSpPr txBox="1">
            <a:spLocks/>
          </p:cNvSpPr>
          <p:nvPr/>
        </p:nvSpPr>
        <p:spPr>
          <a:xfrm>
            <a:off x="3632208" y="3266497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Climatology</a:t>
            </a:r>
            <a:endParaRPr lang="en-US" sz="2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13A79D-DA49-4CBF-AB34-959DADE9F51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948631" y="3188216"/>
            <a:ext cx="694875" cy="589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0">
            <a:extLst>
              <a:ext uri="{FF2B5EF4-FFF2-40B4-BE49-F238E27FC236}">
                <a16:creationId xmlns:a16="http://schemas.microsoft.com/office/drawing/2014/main" id="{D78E19C1-B705-46BE-9B50-55B7D4EFFC54}"/>
              </a:ext>
            </a:extLst>
          </p:cNvPr>
          <p:cNvSpPr txBox="1">
            <a:spLocks/>
          </p:cNvSpPr>
          <p:nvPr/>
        </p:nvSpPr>
        <p:spPr>
          <a:xfrm>
            <a:off x="3643506" y="360306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Infiltration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976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B3F8CA-19BE-4B6C-A073-A1DB91B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605" y="485190"/>
            <a:ext cx="9638521" cy="942393"/>
          </a:xfrm>
        </p:spPr>
        <p:txBody>
          <a:bodyPr/>
          <a:lstStyle/>
          <a:p>
            <a:pPr algn="l"/>
            <a:r>
              <a:rPr lang="en-US" sz="2800" dirty="0">
                <a:latin typeface="+mj-lt"/>
              </a:rPr>
              <a:t>Inflow Data Pre-Processing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3B9D4-4F33-4A1B-BE49-FB488C7A5B5F}"/>
              </a:ext>
            </a:extLst>
          </p:cNvPr>
          <p:cNvSpPr/>
          <p:nvPr/>
        </p:nvSpPr>
        <p:spPr>
          <a:xfrm>
            <a:off x="8457178" y="3151367"/>
            <a:ext cx="3313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https://plot.ly/~peco20/2.embed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4D3008-CE73-4175-A673-4A6D3624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31" y="1012059"/>
            <a:ext cx="3418826" cy="2137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9AF8FB-F708-4035-AFB9-5784C97A46B7}"/>
              </a:ext>
            </a:extLst>
          </p:cNvPr>
          <p:cNvSpPr txBox="1"/>
          <p:nvPr/>
        </p:nvSpPr>
        <p:spPr>
          <a:xfrm>
            <a:off x="595605" y="1814539"/>
            <a:ext cx="7215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1. Removal of outliers, detection of missing date: dates and measurements, and “filtering” the noise.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F26BD7-206B-4097-83FA-49DAD4A0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3" y="3690405"/>
            <a:ext cx="3436938" cy="2534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F39D55-2AD2-4A92-A97E-8820B7F3B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67" y="3555468"/>
            <a:ext cx="3278187" cy="260879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C6B2E2-24C0-4825-AFDB-FC57B92DE3CD}"/>
              </a:ext>
            </a:extLst>
          </p:cNvPr>
          <p:cNvCxnSpPr>
            <a:cxnSpLocks/>
          </p:cNvCxnSpPr>
          <p:nvPr/>
        </p:nvCxnSpPr>
        <p:spPr>
          <a:xfrm>
            <a:off x="1794933" y="4563532"/>
            <a:ext cx="152400" cy="64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78DF6-6634-493C-9949-1D7274785C87}"/>
              </a:ext>
            </a:extLst>
          </p:cNvPr>
          <p:cNvCxnSpPr>
            <a:cxnSpLocks/>
          </p:cNvCxnSpPr>
          <p:nvPr/>
        </p:nvCxnSpPr>
        <p:spPr>
          <a:xfrm flipV="1">
            <a:off x="1879600" y="3933949"/>
            <a:ext cx="1828801" cy="31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C54884-72D5-4E4D-BECA-9C5FCFBD25B2}"/>
              </a:ext>
            </a:extLst>
          </p:cNvPr>
          <p:cNvCxnSpPr>
            <a:cxnSpLocks/>
          </p:cNvCxnSpPr>
          <p:nvPr/>
        </p:nvCxnSpPr>
        <p:spPr>
          <a:xfrm flipV="1">
            <a:off x="1879600" y="4128682"/>
            <a:ext cx="1532468" cy="24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7731D3-0245-4344-B694-C3325224A708}"/>
              </a:ext>
            </a:extLst>
          </p:cNvPr>
          <p:cNvSpPr txBox="1"/>
          <p:nvPr/>
        </p:nvSpPr>
        <p:spPr>
          <a:xfrm>
            <a:off x="1176867" y="3936934"/>
            <a:ext cx="103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7F25E7D-3981-4EFF-9E40-7D5D2AB6BFF3}"/>
              </a:ext>
            </a:extLst>
          </p:cNvPr>
          <p:cNvSpPr/>
          <p:nvPr/>
        </p:nvSpPr>
        <p:spPr>
          <a:xfrm>
            <a:off x="4288061" y="4724400"/>
            <a:ext cx="444806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Parameters Required per sewershed: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921139"/>
            <a:ext cx="5181600" cy="519892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Physically-Based</a:t>
            </a:r>
            <a:endParaRPr lang="en-US" dirty="0"/>
          </a:p>
          <a:p>
            <a:pPr marL="0" indent="0">
              <a:buNone/>
            </a:pPr>
            <a:br>
              <a:rPr lang="fi-FI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806" y="921139"/>
            <a:ext cx="5181600" cy="519687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RTK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33" y="1055476"/>
            <a:ext cx="352968" cy="425395"/>
          </a:xfrm>
          <a:prstGeom prst="rect">
            <a:avLst/>
          </a:prstGeom>
        </p:spPr>
      </p:pic>
      <p:sp>
        <p:nvSpPr>
          <p:cNvPr id="30" name="Title 10">
            <a:extLst>
              <a:ext uri="{FF2B5EF4-FFF2-40B4-BE49-F238E27FC236}">
                <a16:creationId xmlns:a16="http://schemas.microsoft.com/office/drawing/2014/main" id="{9CCA9E3E-B95D-497D-ACBA-27258D914A6D}"/>
              </a:ext>
            </a:extLst>
          </p:cNvPr>
          <p:cNvSpPr txBox="1">
            <a:spLocks/>
          </p:cNvSpPr>
          <p:nvPr/>
        </p:nvSpPr>
        <p:spPr>
          <a:xfrm>
            <a:off x="1423514" y="5811939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~ 51 </a:t>
            </a: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50FD2-0261-4EC3-844F-2A6051BE4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997" y="1072006"/>
            <a:ext cx="376113" cy="391309"/>
          </a:xfrm>
          <a:prstGeom prst="rect">
            <a:avLst/>
          </a:prstGeom>
        </p:spPr>
      </p:pic>
      <p:sp>
        <p:nvSpPr>
          <p:cNvPr id="16" name="Title 10">
            <a:extLst>
              <a:ext uri="{FF2B5EF4-FFF2-40B4-BE49-F238E27FC236}">
                <a16:creationId xmlns:a16="http://schemas.microsoft.com/office/drawing/2014/main" id="{0780C532-D592-4800-B8E6-F1A65CE61F9F}"/>
              </a:ext>
            </a:extLst>
          </p:cNvPr>
          <p:cNvSpPr txBox="1">
            <a:spLocks/>
          </p:cNvSpPr>
          <p:nvPr/>
        </p:nvSpPr>
        <p:spPr>
          <a:xfrm>
            <a:off x="7076910" y="5800711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18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EF786-D723-4C65-85FB-8ED1A94041F0}"/>
              </a:ext>
            </a:extLst>
          </p:cNvPr>
          <p:cNvSpPr txBox="1"/>
          <p:nvPr/>
        </p:nvSpPr>
        <p:spPr>
          <a:xfrm>
            <a:off x="4141979" y="3277464"/>
            <a:ext cx="1487426" cy="25399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1000" b="1" dirty="0"/>
              <a:t>GROUNDWATER</a:t>
            </a:r>
            <a:endParaRPr lang="fi-FI" sz="1000" dirty="0"/>
          </a:p>
          <a:p>
            <a:r>
              <a:rPr lang="fi-FI" sz="1000" dirty="0"/>
              <a:t>Porosity</a:t>
            </a:r>
            <a:br>
              <a:rPr lang="fi-FI" sz="1000" dirty="0"/>
            </a:br>
            <a:r>
              <a:rPr lang="fi-FI" sz="1000" dirty="0"/>
              <a:t>Wilting Point</a:t>
            </a:r>
            <a:br>
              <a:rPr lang="fi-FI" sz="1000" dirty="0"/>
            </a:br>
            <a:r>
              <a:rPr lang="fi-FI" sz="1000" dirty="0"/>
              <a:t>Field Capacity</a:t>
            </a:r>
          </a:p>
          <a:p>
            <a:r>
              <a:rPr lang="fi-FI" sz="1000" dirty="0"/>
              <a:t>Conductivity</a:t>
            </a:r>
          </a:p>
          <a:p>
            <a:r>
              <a:rPr lang="fi-FI" sz="1000" dirty="0"/>
              <a:t>Conductivity Slope</a:t>
            </a:r>
          </a:p>
          <a:p>
            <a:r>
              <a:rPr lang="fi-FI" sz="1000" dirty="0"/>
              <a:t>Tension Slope</a:t>
            </a:r>
          </a:p>
          <a:p>
            <a:r>
              <a:rPr lang="fi-FI" sz="1000" dirty="0"/>
              <a:t>Upper Evap. Fraction</a:t>
            </a:r>
          </a:p>
          <a:p>
            <a:r>
              <a:rPr lang="fi-FI" sz="1000" dirty="0"/>
              <a:t>Lower Evap. Depth</a:t>
            </a:r>
          </a:p>
          <a:p>
            <a:r>
              <a:rPr lang="fi-FI" sz="1000" dirty="0">
                <a:solidFill>
                  <a:srgbClr val="0070C0"/>
                </a:solidFill>
              </a:rPr>
              <a:t>Lower GW Loss Rate</a:t>
            </a:r>
          </a:p>
          <a:p>
            <a:r>
              <a:rPr lang="fi-FI" sz="1000" dirty="0"/>
              <a:t>Bottom Elevation</a:t>
            </a:r>
          </a:p>
          <a:p>
            <a:r>
              <a:rPr lang="fi-FI" sz="1000" dirty="0">
                <a:solidFill>
                  <a:srgbClr val="0070C0"/>
                </a:solidFill>
              </a:rPr>
              <a:t>Water Table Elevation</a:t>
            </a:r>
          </a:p>
          <a:p>
            <a:r>
              <a:rPr lang="fi-FI" sz="1000" dirty="0"/>
              <a:t>Unsat. Zone Moisture</a:t>
            </a:r>
            <a:br>
              <a:rPr lang="fi-FI" sz="1000" dirty="0"/>
            </a:br>
            <a:r>
              <a:rPr lang="fi-FI" sz="1000" dirty="0">
                <a:solidFill>
                  <a:srgbClr val="0070C0"/>
                </a:solidFill>
              </a:rPr>
              <a:t>Equation for GW flow</a:t>
            </a:r>
          </a:p>
          <a:p>
            <a:r>
              <a:rPr lang="en-US" sz="1000" b="1" dirty="0"/>
              <a:t>Total: 13</a:t>
            </a:r>
            <a:endParaRPr lang="fi-FI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9BE86-03CB-43E7-8B65-8A51826D0159}"/>
              </a:ext>
            </a:extLst>
          </p:cNvPr>
          <p:cNvSpPr txBox="1"/>
          <p:nvPr/>
        </p:nvSpPr>
        <p:spPr>
          <a:xfrm>
            <a:off x="4016671" y="1523765"/>
            <a:ext cx="1716226" cy="1634490"/>
          </a:xfrm>
          <a:prstGeom prst="round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SNOW PACK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>
                <a:solidFill>
                  <a:srgbClr val="0070C0"/>
                </a:solidFill>
              </a:rPr>
              <a:t>Min Melt Coefficient (x3)</a:t>
            </a:r>
          </a:p>
          <a:p>
            <a:r>
              <a:rPr lang="en-US" sz="1000" dirty="0">
                <a:solidFill>
                  <a:srgbClr val="0070C0"/>
                </a:solidFill>
              </a:rPr>
              <a:t>Max Melt Coefficient(x3)</a:t>
            </a:r>
          </a:p>
          <a:p>
            <a:r>
              <a:rPr lang="en-US" sz="1000" dirty="0">
                <a:solidFill>
                  <a:srgbClr val="0070C0"/>
                </a:solidFill>
              </a:rPr>
              <a:t>Base Temperature(x3)</a:t>
            </a:r>
          </a:p>
          <a:p>
            <a:r>
              <a:rPr lang="en-US" sz="1000" dirty="0"/>
              <a:t>Frac. Free. W. Capacity(x3)</a:t>
            </a:r>
          </a:p>
          <a:p>
            <a:r>
              <a:rPr lang="en-US" sz="1000" dirty="0">
                <a:solidFill>
                  <a:srgbClr val="0070C0"/>
                </a:solidFill>
              </a:rPr>
              <a:t>Initial Snow Depth</a:t>
            </a:r>
          </a:p>
          <a:p>
            <a:r>
              <a:rPr lang="en-US" sz="1000" dirty="0"/>
              <a:t>Initial Free Water</a:t>
            </a:r>
          </a:p>
          <a:p>
            <a:r>
              <a:rPr lang="en-US" sz="1000" dirty="0"/>
              <a:t>Depth at 100% Cover(x3)</a:t>
            </a:r>
            <a:br>
              <a:rPr lang="en-US" sz="1000" dirty="0"/>
            </a:br>
            <a:r>
              <a:rPr lang="en-US" sz="1000" b="1" dirty="0"/>
              <a:t>Total: 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695168-0050-46AD-9CF2-4EA32D041159}"/>
              </a:ext>
            </a:extLst>
          </p:cNvPr>
          <p:cNvSpPr txBox="1"/>
          <p:nvPr/>
        </p:nvSpPr>
        <p:spPr>
          <a:xfrm>
            <a:off x="2464480" y="2968886"/>
            <a:ext cx="1541173" cy="146423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SNOW MELT</a:t>
            </a:r>
          </a:p>
          <a:p>
            <a:r>
              <a:rPr lang="en-US" sz="1000" dirty="0"/>
              <a:t>ATI weight Frac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Dividing Temp</a:t>
            </a:r>
            <a:endParaRPr lang="en-US" sz="1000" dirty="0"/>
          </a:p>
          <a:p>
            <a:r>
              <a:rPr lang="en-US" sz="1000" dirty="0"/>
              <a:t>Negative Melt Ratio</a:t>
            </a:r>
          </a:p>
          <a:p>
            <a:r>
              <a:rPr lang="en-US" sz="1000" dirty="0"/>
              <a:t>Elev. Above MSL</a:t>
            </a:r>
          </a:p>
          <a:p>
            <a:r>
              <a:rPr lang="en-US" sz="1000" dirty="0"/>
              <a:t>Latitude</a:t>
            </a:r>
          </a:p>
          <a:p>
            <a:r>
              <a:rPr lang="en-US" sz="1000" dirty="0"/>
              <a:t>Longitude correct</a:t>
            </a:r>
            <a:endParaRPr lang="en-US" sz="1000" b="1" dirty="0"/>
          </a:p>
          <a:p>
            <a:r>
              <a:rPr lang="en-US" sz="1000" b="1" dirty="0"/>
              <a:t>Total: 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FC1EE1-7D51-42A9-8ED4-57AD81A2DB15}"/>
              </a:ext>
            </a:extLst>
          </p:cNvPr>
          <p:cNvSpPr txBox="1"/>
          <p:nvPr/>
        </p:nvSpPr>
        <p:spPr>
          <a:xfrm>
            <a:off x="6898137" y="2857855"/>
            <a:ext cx="1043414" cy="13234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b="1" dirty="0"/>
              <a:t>Short-Term</a:t>
            </a:r>
            <a:br>
              <a:rPr lang="en-US" sz="1000" dirty="0"/>
            </a:br>
            <a:endParaRPr lang="en-US" sz="1000" dirty="0"/>
          </a:p>
          <a:p>
            <a:r>
              <a:rPr lang="en-US" sz="1000" dirty="0"/>
              <a:t>R short</a:t>
            </a:r>
            <a:br>
              <a:rPr lang="en-US" sz="1000" dirty="0"/>
            </a:br>
            <a:r>
              <a:rPr lang="en-US" sz="1000" dirty="0"/>
              <a:t>T short</a:t>
            </a:r>
            <a:br>
              <a:rPr lang="en-US" sz="1000" dirty="0"/>
            </a:br>
            <a:r>
              <a:rPr lang="en-US" sz="1000" dirty="0"/>
              <a:t>K short</a:t>
            </a:r>
            <a:br>
              <a:rPr lang="en-US" sz="1000" dirty="0"/>
            </a:br>
            <a:r>
              <a:rPr lang="en-US" sz="1000" dirty="0" err="1"/>
              <a:t>Dmax</a:t>
            </a:r>
            <a:r>
              <a:rPr lang="en-US" sz="1000" dirty="0"/>
              <a:t> short</a:t>
            </a:r>
          </a:p>
          <a:p>
            <a:r>
              <a:rPr lang="en-US" sz="1000" dirty="0" err="1"/>
              <a:t>Drec</a:t>
            </a:r>
            <a:r>
              <a:rPr lang="en-US" sz="1000" dirty="0"/>
              <a:t> short</a:t>
            </a:r>
          </a:p>
          <a:p>
            <a:r>
              <a:rPr lang="en-US" sz="1000" dirty="0"/>
              <a:t>Do short</a:t>
            </a: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000" b="1" dirty="0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7FB9CB-F86F-4405-A46D-C980F8909A90}"/>
              </a:ext>
            </a:extLst>
          </p:cNvPr>
          <p:cNvSpPr txBox="1"/>
          <p:nvPr/>
        </p:nvSpPr>
        <p:spPr>
          <a:xfrm>
            <a:off x="2489212" y="4646270"/>
            <a:ext cx="1541173" cy="11237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1000" b="1" dirty="0"/>
              <a:t>INFILTRATION</a:t>
            </a:r>
            <a:endParaRPr lang="en-US" sz="1000" dirty="0"/>
          </a:p>
          <a:p>
            <a:r>
              <a:rPr lang="en-US" sz="1000" dirty="0"/>
              <a:t>Max. </a:t>
            </a:r>
            <a:r>
              <a:rPr lang="en-US" sz="1000" dirty="0" err="1"/>
              <a:t>Infil</a:t>
            </a:r>
            <a:r>
              <a:rPr lang="en-US" sz="1000" dirty="0"/>
              <a:t>. Rate</a:t>
            </a:r>
            <a:br>
              <a:rPr lang="en-US" sz="1000" dirty="0"/>
            </a:br>
            <a:r>
              <a:rPr lang="en-US" sz="1000" dirty="0"/>
              <a:t>Min. </a:t>
            </a:r>
            <a:r>
              <a:rPr lang="en-US" sz="1000" dirty="0" err="1"/>
              <a:t>Infil</a:t>
            </a:r>
            <a:r>
              <a:rPr lang="en-US" sz="1000" dirty="0"/>
              <a:t>. Rate</a:t>
            </a:r>
          </a:p>
          <a:p>
            <a:r>
              <a:rPr lang="en-US" sz="1000" dirty="0"/>
              <a:t>Decay Const.</a:t>
            </a:r>
          </a:p>
          <a:p>
            <a:r>
              <a:rPr lang="en-US" sz="1000" dirty="0"/>
              <a:t>Drying Time</a:t>
            </a:r>
          </a:p>
          <a:p>
            <a:r>
              <a:rPr lang="en-US" sz="1000" b="1" dirty="0"/>
              <a:t>Total: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49D31-8760-4801-9ECC-74967BD78049}"/>
              </a:ext>
            </a:extLst>
          </p:cNvPr>
          <p:cNvSpPr txBox="1"/>
          <p:nvPr/>
        </p:nvSpPr>
        <p:spPr>
          <a:xfrm>
            <a:off x="921318" y="2640012"/>
            <a:ext cx="1434779" cy="221432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RUNOFF</a:t>
            </a:r>
          </a:p>
          <a:p>
            <a:r>
              <a:rPr lang="en-US" sz="1000" dirty="0"/>
              <a:t>Area</a:t>
            </a:r>
          </a:p>
          <a:p>
            <a:r>
              <a:rPr lang="en-US" sz="1000" dirty="0">
                <a:solidFill>
                  <a:srgbClr val="0070C0"/>
                </a:solidFill>
              </a:rPr>
              <a:t>Width</a:t>
            </a:r>
          </a:p>
          <a:p>
            <a:r>
              <a:rPr lang="en-US" sz="1000" dirty="0"/>
              <a:t>Slope</a:t>
            </a:r>
          </a:p>
          <a:p>
            <a:r>
              <a:rPr lang="en-US" sz="1000" dirty="0"/>
              <a:t>%</a:t>
            </a:r>
            <a:r>
              <a:rPr lang="en-US" sz="1000" dirty="0" err="1"/>
              <a:t>imperv</a:t>
            </a:r>
            <a:endParaRPr lang="en-US" sz="1000" dirty="0"/>
          </a:p>
          <a:p>
            <a:r>
              <a:rPr lang="en-US" sz="1000" dirty="0">
                <a:solidFill>
                  <a:srgbClr val="0070C0"/>
                </a:solidFill>
              </a:rPr>
              <a:t>N-</a:t>
            </a:r>
            <a:r>
              <a:rPr lang="en-US" sz="1000" dirty="0" err="1">
                <a:solidFill>
                  <a:srgbClr val="0070C0"/>
                </a:solidFill>
              </a:rPr>
              <a:t>imperv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>
                <a:solidFill>
                  <a:srgbClr val="0070C0"/>
                </a:solidFill>
              </a:rPr>
              <a:t>N-Perv</a:t>
            </a:r>
          </a:p>
          <a:p>
            <a:r>
              <a:rPr lang="en-US" sz="1000" dirty="0" err="1">
                <a:solidFill>
                  <a:srgbClr val="0070C0"/>
                </a:solidFill>
              </a:rPr>
              <a:t>Dstore-Imperv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 err="1">
                <a:solidFill>
                  <a:srgbClr val="0070C0"/>
                </a:solidFill>
              </a:rPr>
              <a:t>Dstore</a:t>
            </a:r>
            <a:r>
              <a:rPr lang="en-US" sz="1000" dirty="0">
                <a:solidFill>
                  <a:srgbClr val="0070C0"/>
                </a:solidFill>
              </a:rPr>
              <a:t>-Perv</a:t>
            </a:r>
          </a:p>
          <a:p>
            <a:r>
              <a:rPr lang="en-US" sz="1000" dirty="0"/>
              <a:t>%Zero-</a:t>
            </a:r>
            <a:r>
              <a:rPr lang="en-US" sz="1000" dirty="0" err="1"/>
              <a:t>imperv</a:t>
            </a:r>
            <a:endParaRPr lang="en-US" sz="1000" dirty="0"/>
          </a:p>
          <a:p>
            <a:r>
              <a:rPr lang="en-US" sz="1000" dirty="0"/>
              <a:t>Subarea Routing</a:t>
            </a:r>
          </a:p>
          <a:p>
            <a:r>
              <a:rPr lang="en-US" sz="1000" dirty="0"/>
              <a:t>Percent Routed</a:t>
            </a:r>
            <a:endParaRPr lang="en-US" sz="1000" b="1" dirty="0"/>
          </a:p>
          <a:p>
            <a:r>
              <a:rPr lang="en-US" sz="1000" b="1" dirty="0"/>
              <a:t>Total: 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47930-FE33-4BFB-BC90-B9F44677A33D}"/>
              </a:ext>
            </a:extLst>
          </p:cNvPr>
          <p:cNvSpPr txBox="1"/>
          <p:nvPr/>
        </p:nvSpPr>
        <p:spPr>
          <a:xfrm>
            <a:off x="8409638" y="2857855"/>
            <a:ext cx="1093683" cy="13234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b="1" dirty="0"/>
              <a:t>Medium-Term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R medium</a:t>
            </a:r>
            <a:br>
              <a:rPr lang="en-US" sz="1000" dirty="0"/>
            </a:br>
            <a:r>
              <a:rPr lang="en-US" sz="1000" dirty="0"/>
              <a:t>T medium</a:t>
            </a:r>
            <a:br>
              <a:rPr lang="en-US" sz="1000" dirty="0"/>
            </a:br>
            <a:r>
              <a:rPr lang="en-US" sz="1000" dirty="0"/>
              <a:t>K medium</a:t>
            </a:r>
            <a:br>
              <a:rPr lang="en-US" sz="1000" dirty="0"/>
            </a:br>
            <a:r>
              <a:rPr lang="en-US" sz="1000" dirty="0" err="1"/>
              <a:t>Dmax</a:t>
            </a:r>
            <a:r>
              <a:rPr lang="en-US" sz="1000" dirty="0"/>
              <a:t> medium</a:t>
            </a:r>
          </a:p>
          <a:p>
            <a:r>
              <a:rPr lang="en-US" sz="1000" dirty="0" err="1"/>
              <a:t>Drec</a:t>
            </a:r>
            <a:r>
              <a:rPr lang="en-US" sz="1000" dirty="0"/>
              <a:t> medium</a:t>
            </a:r>
          </a:p>
          <a:p>
            <a:r>
              <a:rPr lang="en-US" sz="1000" dirty="0"/>
              <a:t>Do medium</a:t>
            </a: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EC7601-F7EE-4538-BE5F-07546918C4B1}"/>
              </a:ext>
            </a:extLst>
          </p:cNvPr>
          <p:cNvSpPr txBox="1"/>
          <p:nvPr/>
        </p:nvSpPr>
        <p:spPr>
          <a:xfrm>
            <a:off x="9907401" y="2887115"/>
            <a:ext cx="1043415" cy="13234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b="1" dirty="0"/>
              <a:t>Long-Term</a:t>
            </a:r>
          </a:p>
          <a:p>
            <a:br>
              <a:rPr lang="en-US" sz="1000" dirty="0"/>
            </a:br>
            <a:r>
              <a:rPr lang="en-US" sz="1000" dirty="0"/>
              <a:t>R long</a:t>
            </a:r>
            <a:br>
              <a:rPr lang="en-US" sz="1000" dirty="0"/>
            </a:br>
            <a:r>
              <a:rPr lang="en-US" sz="1000" dirty="0"/>
              <a:t>T long</a:t>
            </a:r>
            <a:br>
              <a:rPr lang="en-US" sz="1000" dirty="0"/>
            </a:br>
            <a:r>
              <a:rPr lang="en-US" sz="1000" dirty="0"/>
              <a:t>K long</a:t>
            </a:r>
            <a:br>
              <a:rPr lang="en-US" sz="1000" dirty="0"/>
            </a:br>
            <a:r>
              <a:rPr lang="en-US" sz="1000" dirty="0" err="1"/>
              <a:t>Dmax</a:t>
            </a:r>
            <a:r>
              <a:rPr lang="en-US" sz="1000" dirty="0"/>
              <a:t> long</a:t>
            </a:r>
          </a:p>
          <a:p>
            <a:r>
              <a:rPr lang="en-US" sz="1000" dirty="0" err="1"/>
              <a:t>Drec</a:t>
            </a:r>
            <a:r>
              <a:rPr lang="en-US" sz="1000" dirty="0"/>
              <a:t> long</a:t>
            </a:r>
          </a:p>
          <a:p>
            <a:r>
              <a:rPr lang="en-US" sz="1000" dirty="0"/>
              <a:t>Do long</a:t>
            </a: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029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FE86F61084543B818608D2EC34781" ma:contentTypeVersion="7" ma:contentTypeDescription="Create a new document." ma:contentTypeScope="" ma:versionID="f7d094bdcf7a7f3fe5386c7e7e6e4caa">
  <xsd:schema xmlns:xsd="http://www.w3.org/2001/XMLSchema" xmlns:xs="http://www.w3.org/2001/XMLSchema" xmlns:p="http://schemas.microsoft.com/office/2006/metadata/properties" xmlns:ns2="711a4b5b-2544-4b07-9f1e-659d099f3aa4" targetNamespace="http://schemas.microsoft.com/office/2006/metadata/properties" ma:root="true" ma:fieldsID="fabcebe1672fd1f9110959eb1da3a3f4" ns2:_="">
    <xsd:import namespace="711a4b5b-2544-4b07-9f1e-659d099f3a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a4b5b-2544-4b07-9f1e-659d099f3a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14144D-89F0-404C-9B26-5A1B7B07EE36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11a4b5b-2544-4b07-9f1e-659d099f3aa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027D70B-E07B-4285-8F65-1D7F3D1FEA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AF3CE5-7633-41E3-ADCD-C9F81E6F3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1a4b5b-2544-4b07-9f1e-659d099f3a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13220</TotalTime>
  <Words>1009</Words>
  <Application>Microsoft Office PowerPoint</Application>
  <PresentationFormat>Widescreen</PresentationFormat>
  <Paragraphs>264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Master Thesis Seminar</vt:lpstr>
      <vt:lpstr>PowerPoint Presentation</vt:lpstr>
      <vt:lpstr>PowerPoint Presentation</vt:lpstr>
      <vt:lpstr>PowerPoint Presentation</vt:lpstr>
      <vt:lpstr>Study Area</vt:lpstr>
      <vt:lpstr>PowerPoint Presentation</vt:lpstr>
      <vt:lpstr>Hydrological Model</vt:lpstr>
      <vt:lpstr>PowerPoint Presentation</vt:lpstr>
      <vt:lpstr>Parameters Required per sewershed:</vt:lpstr>
      <vt:lpstr>PowerPoint Presentation</vt:lpstr>
      <vt:lpstr>Calibration results: On going</vt:lpstr>
      <vt:lpstr>Snow Pack</vt:lpstr>
      <vt:lpstr>PowerPoint Presentation</vt:lpstr>
      <vt:lpstr>PowerPoint Presentation</vt:lpstr>
      <vt:lpstr>Thesis report status:</vt:lpstr>
      <vt:lpstr>Expected...</vt:lpstr>
      <vt:lpstr>Physically-based or R-T-K UH?   Depends...</vt:lpstr>
      <vt:lpstr>Physically-Based:</vt:lpstr>
      <vt:lpstr>Input Data:</vt:lpstr>
      <vt:lpstr>Key Differences</vt:lpstr>
      <vt:lpstr>Burned x Filled DEM</vt:lpstr>
      <vt:lpstr>Horton Infiltration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Almeida</dc:creator>
  <cp:lastModifiedBy>Pedro Almeida</cp:lastModifiedBy>
  <cp:revision>7</cp:revision>
  <dcterms:created xsi:type="dcterms:W3CDTF">2019-04-12T14:04:32Z</dcterms:created>
  <dcterms:modified xsi:type="dcterms:W3CDTF">2019-07-15T18:33:43Z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0x010100634FE86F61084543B818608D2EC34781</vt:lpwstr>
  </property>
</Properties>
</file>